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1F1"/>
    <a:srgbClr val="3A7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A6A22-C7A0-4497-B541-0A754384AB8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B9590A-C96F-41B0-9022-60356C675A72}">
      <dgm:prSet custT="1"/>
      <dgm:spPr/>
      <dgm:t>
        <a:bodyPr anchor="t"/>
        <a:lstStyle/>
        <a:p>
          <a:pPr rtl="0"/>
          <a:endParaRPr lang="ru-RU" sz="1000" dirty="0" smtClean="0"/>
        </a:p>
        <a:p>
          <a:pPr rtl="0"/>
          <a:endParaRPr lang="ru-RU" sz="1000" dirty="0" smtClean="0"/>
        </a:p>
        <a:p>
          <a:pPr rtl="0"/>
          <a:r>
            <a:rPr lang="ru-RU" sz="1000" dirty="0" smtClean="0"/>
            <a:t>На территории </a:t>
          </a:r>
          <a:r>
            <a:rPr lang="ru-RU" sz="1000" dirty="0" err="1" smtClean="0"/>
            <a:t>Ливенского</a:t>
          </a:r>
          <a:r>
            <a:rPr lang="ru-RU" sz="1000" dirty="0" smtClean="0"/>
            <a:t> района активную инвестиционную деятельность осуществляет ООО «Птичий дворик» по расширению своих производственных мощностей. В 2013 году предприятие ввело в эксплуатацию 13 помещений для выращивания молодняка кур на 390 тыс. голов и инкубаторий. Максимальная производительность инкубатора составляет 12 </a:t>
          </a:r>
          <a:r>
            <a:rPr lang="ru-RU" sz="1000" dirty="0" smtClean="0"/>
            <a:t>млн </a:t>
          </a:r>
          <a:r>
            <a:rPr lang="ru-RU" sz="1000" dirty="0" smtClean="0"/>
            <a:t>яиц на закладку, из которых должны появляться 7,5 </a:t>
          </a:r>
          <a:r>
            <a:rPr lang="ru-RU" sz="1000" dirty="0" smtClean="0"/>
            <a:t>млн </a:t>
          </a:r>
          <a:r>
            <a:rPr lang="ru-RU" sz="1000" dirty="0" smtClean="0"/>
            <a:t>цыплят. </a:t>
          </a:r>
          <a:endParaRPr lang="ru-RU" sz="1000" dirty="0"/>
        </a:p>
      </dgm:t>
    </dgm:pt>
    <dgm:pt modelId="{8ED0C9FE-63FD-4C3F-A2DB-D2BA3E673695}" type="parTrans" cxnId="{2879F668-2511-4D78-8591-7AC9F11F49BD}">
      <dgm:prSet/>
      <dgm:spPr/>
      <dgm:t>
        <a:bodyPr/>
        <a:lstStyle/>
        <a:p>
          <a:endParaRPr lang="ru-RU"/>
        </a:p>
      </dgm:t>
    </dgm:pt>
    <dgm:pt modelId="{5C53E3BE-1DD3-4BC5-9E44-5B4FB8EFD17F}" type="sibTrans" cxnId="{2879F668-2511-4D78-8591-7AC9F11F49BD}">
      <dgm:prSet/>
      <dgm:spPr/>
      <dgm:t>
        <a:bodyPr/>
        <a:lstStyle/>
        <a:p>
          <a:endParaRPr lang="ru-RU"/>
        </a:p>
      </dgm:t>
    </dgm:pt>
    <dgm:pt modelId="{E647F3E2-D394-4C88-B880-9AFAAB812A68}">
      <dgm:prSet custT="1"/>
      <dgm:spPr/>
      <dgm:t>
        <a:bodyPr anchor="t"/>
        <a:lstStyle/>
        <a:p>
          <a:pPr rtl="0"/>
          <a:endParaRPr lang="ru-RU" sz="1000" dirty="0" smtClean="0"/>
        </a:p>
        <a:p>
          <a:pPr rtl="0"/>
          <a:endParaRPr lang="ru-RU" sz="1000" dirty="0" smtClean="0"/>
        </a:p>
        <a:p>
          <a:pPr rtl="0"/>
          <a:r>
            <a:rPr lang="ru-RU" sz="1000" dirty="0" smtClean="0"/>
            <a:t>Для снижения затрат на производство </a:t>
          </a:r>
          <a:r>
            <a:rPr lang="ru-RU" sz="1000" dirty="0" smtClean="0"/>
            <a:t>сахара </a:t>
          </a:r>
          <a:r>
            <a:rPr lang="ru-RU" sz="1000" dirty="0" smtClean="0"/>
            <a:t>ООО «Ливны Сахар» в 2014 году начало строительство собственной теплоэлектростанции</a:t>
          </a:r>
          <a:r>
            <a:rPr lang="ru-RU" sz="1000" dirty="0" smtClean="0"/>
            <a:t>. Рост </a:t>
          </a:r>
          <a:r>
            <a:rPr lang="ru-RU" sz="1000" dirty="0" smtClean="0"/>
            <a:t>цен на энергоносители повышают себестоимость выпускаемой продукции. Собственная теплоэлектростанция позволит снизить затраты в себестоимость продукции с 50% до 25%, сумма экономии составит 70 </a:t>
          </a:r>
          <a:r>
            <a:rPr lang="ru-RU" sz="1000" dirty="0" smtClean="0"/>
            <a:t>млн </a:t>
          </a:r>
          <a:r>
            <a:rPr lang="ru-RU" sz="1000" dirty="0" smtClean="0"/>
            <a:t>рублей. Объем инвестиций на строительство станции составит 450 </a:t>
          </a:r>
          <a:r>
            <a:rPr lang="ru-RU" sz="1000" dirty="0" smtClean="0"/>
            <a:t>млн </a:t>
          </a:r>
          <a:r>
            <a:rPr lang="ru-RU" sz="1000" dirty="0" smtClean="0"/>
            <a:t>рублей. В эксплуатацию объект планируется ввести в 2017 году.</a:t>
          </a:r>
          <a:endParaRPr lang="ru-RU" sz="1000" dirty="0"/>
        </a:p>
      </dgm:t>
    </dgm:pt>
    <dgm:pt modelId="{37816633-0EA3-44A2-B045-4B666659CEA4}" type="parTrans" cxnId="{CEC4FEB7-7ECC-42D1-AFE2-0A86FCF7C1EB}">
      <dgm:prSet/>
      <dgm:spPr/>
      <dgm:t>
        <a:bodyPr/>
        <a:lstStyle/>
        <a:p>
          <a:endParaRPr lang="ru-RU"/>
        </a:p>
      </dgm:t>
    </dgm:pt>
    <dgm:pt modelId="{0981A548-35B2-46E3-999E-DC6EC141DA1C}" type="sibTrans" cxnId="{CEC4FEB7-7ECC-42D1-AFE2-0A86FCF7C1EB}">
      <dgm:prSet/>
      <dgm:spPr/>
      <dgm:t>
        <a:bodyPr/>
        <a:lstStyle/>
        <a:p>
          <a:endParaRPr lang="ru-RU"/>
        </a:p>
      </dgm:t>
    </dgm:pt>
    <dgm:pt modelId="{AB4E2FDE-B5E6-455B-9BB9-C72BB5BC7ECC}">
      <dgm:prSet custT="1"/>
      <dgm:spPr/>
      <dgm:t>
        <a:bodyPr anchor="t"/>
        <a:lstStyle/>
        <a:p>
          <a:pPr rtl="0"/>
          <a:endParaRPr lang="ru-RU" sz="1000" dirty="0" smtClean="0"/>
        </a:p>
        <a:p>
          <a:pPr rtl="0"/>
          <a:endParaRPr lang="ru-RU" sz="1000" dirty="0" smtClean="0"/>
        </a:p>
        <a:p>
          <a:pPr rtl="0"/>
          <a:r>
            <a:rPr lang="ru-RU" sz="1000" dirty="0" smtClean="0"/>
            <a:t>В ООО «Речица» для собственных нужд построен комбикормовый завод. Производительность данного предприятия 10 тонн комбикормов в час. Строительство комбикормового завода обошлось ООО «Речица» в 8,5 </a:t>
          </a:r>
          <a:r>
            <a:rPr lang="ru-RU" sz="1000" dirty="0" err="1" smtClean="0"/>
            <a:t>млн</a:t>
          </a:r>
          <a:r>
            <a:rPr lang="ru-RU" sz="1000" dirty="0" smtClean="0"/>
            <a:t> руб.</a:t>
          </a:r>
          <a:endParaRPr lang="ru-RU" sz="1000" dirty="0"/>
        </a:p>
      </dgm:t>
    </dgm:pt>
    <dgm:pt modelId="{FBCA74E2-A481-46AF-A67C-1649AE38B3E2}" type="parTrans" cxnId="{86E59392-197F-4E59-8B23-0B3598B24E50}">
      <dgm:prSet/>
      <dgm:spPr/>
      <dgm:t>
        <a:bodyPr/>
        <a:lstStyle/>
        <a:p>
          <a:endParaRPr lang="ru-RU"/>
        </a:p>
      </dgm:t>
    </dgm:pt>
    <dgm:pt modelId="{30139445-C7BD-46FA-84FB-A36F90D6F001}" type="sibTrans" cxnId="{86E59392-197F-4E59-8B23-0B3598B24E50}">
      <dgm:prSet/>
      <dgm:spPr/>
      <dgm:t>
        <a:bodyPr/>
        <a:lstStyle/>
        <a:p>
          <a:endParaRPr lang="ru-RU"/>
        </a:p>
      </dgm:t>
    </dgm:pt>
    <dgm:pt modelId="{DFC09564-9B7A-4E37-8053-4AA45C663C2C}" type="pres">
      <dgm:prSet presAssocID="{44AA6A22-C7A0-4497-B541-0A754384AB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AE768-AD93-4301-A3BE-E0E1F8708005}" type="pres">
      <dgm:prSet presAssocID="{44AA6A22-C7A0-4497-B541-0A754384AB83}" presName="fgShape" presStyleLbl="fgShp" presStyleIdx="0" presStyleCnt="1"/>
      <dgm:spPr>
        <a:noFill/>
        <a:ln>
          <a:noFill/>
        </a:ln>
      </dgm:spPr>
    </dgm:pt>
    <dgm:pt modelId="{E8033170-E332-4812-87CD-8A2DFA07FD41}" type="pres">
      <dgm:prSet presAssocID="{44AA6A22-C7A0-4497-B541-0A754384AB83}" presName="linComp" presStyleCnt="0"/>
      <dgm:spPr/>
    </dgm:pt>
    <dgm:pt modelId="{86C90351-C4D7-4BC9-9F93-D324781D8A2E}" type="pres">
      <dgm:prSet presAssocID="{35B9590A-C96F-41B0-9022-60356C675A72}" presName="compNode" presStyleCnt="0"/>
      <dgm:spPr/>
    </dgm:pt>
    <dgm:pt modelId="{0941D87B-B44A-4233-BC44-0ACDE4F03B2F}" type="pres">
      <dgm:prSet presAssocID="{35B9590A-C96F-41B0-9022-60356C675A72}" presName="bkgdShape" presStyleLbl="node1" presStyleIdx="0" presStyleCnt="3"/>
      <dgm:spPr/>
      <dgm:t>
        <a:bodyPr/>
        <a:lstStyle/>
        <a:p>
          <a:endParaRPr lang="ru-RU"/>
        </a:p>
      </dgm:t>
    </dgm:pt>
    <dgm:pt modelId="{2BD2737C-9D52-4E42-95FE-8B172B0D8FDC}" type="pres">
      <dgm:prSet presAssocID="{35B9590A-C96F-41B0-9022-60356C675A7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811DC-DB46-4183-A83F-3C48911197C3}" type="pres">
      <dgm:prSet presAssocID="{35B9590A-C96F-41B0-9022-60356C675A72}" presName="invisiNode" presStyleLbl="node1" presStyleIdx="0" presStyleCnt="3"/>
      <dgm:spPr/>
    </dgm:pt>
    <dgm:pt modelId="{5962D06C-3018-4FCF-A92C-C5F45D95A2D8}" type="pres">
      <dgm:prSet presAssocID="{35B9590A-C96F-41B0-9022-60356C675A72}" presName="imagNode" presStyleLbl="fgImgPlace1" presStyleIdx="0" presStyleCnt="3" custScaleX="132061" custScaleY="134234" custLinFactNeighborY="100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BA980A-929B-4BE2-B00E-4F9F789C8E88}" type="pres">
      <dgm:prSet presAssocID="{5C53E3BE-1DD3-4BC5-9E44-5B4FB8EFD1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5EC469-441A-41C1-9C09-2875B2C513B1}" type="pres">
      <dgm:prSet presAssocID="{E647F3E2-D394-4C88-B880-9AFAAB812A68}" presName="compNode" presStyleCnt="0"/>
      <dgm:spPr/>
    </dgm:pt>
    <dgm:pt modelId="{84BC2B4E-B4C1-417F-9635-6C0F28277C0D}" type="pres">
      <dgm:prSet presAssocID="{E647F3E2-D394-4C88-B880-9AFAAB812A68}" presName="bkgdShape" presStyleLbl="node1" presStyleIdx="1" presStyleCnt="3"/>
      <dgm:spPr/>
      <dgm:t>
        <a:bodyPr/>
        <a:lstStyle/>
        <a:p>
          <a:endParaRPr lang="ru-RU"/>
        </a:p>
      </dgm:t>
    </dgm:pt>
    <dgm:pt modelId="{398BC3D7-34A0-4C23-8487-52C942AD5D0E}" type="pres">
      <dgm:prSet presAssocID="{E647F3E2-D394-4C88-B880-9AFAAB812A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2FFF6-E96D-4A31-87CB-EBA75B105E8A}" type="pres">
      <dgm:prSet presAssocID="{E647F3E2-D394-4C88-B880-9AFAAB812A68}" presName="invisiNode" presStyleLbl="node1" presStyleIdx="1" presStyleCnt="3"/>
      <dgm:spPr/>
    </dgm:pt>
    <dgm:pt modelId="{112A1B27-9437-4FD8-91CA-B0249394E683}" type="pres">
      <dgm:prSet presAssocID="{E647F3E2-D394-4C88-B880-9AFAAB812A68}" presName="imagNode" presStyleLbl="fgImgPlace1" presStyleIdx="1" presStyleCnt="3" custScaleX="135135" custScaleY="134234" custLinFactNeighborY="100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F873EC-E743-4833-81E5-EB4D00C3EE76}" type="pres">
      <dgm:prSet presAssocID="{0981A548-35B2-46E3-999E-DC6EC141DA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98A4E2-AB4B-4829-AD5F-492E3B8F80B6}" type="pres">
      <dgm:prSet presAssocID="{AB4E2FDE-B5E6-455B-9BB9-C72BB5BC7ECC}" presName="compNode" presStyleCnt="0"/>
      <dgm:spPr/>
    </dgm:pt>
    <dgm:pt modelId="{375EB707-E678-49D3-ABED-ADAF966E335C}" type="pres">
      <dgm:prSet presAssocID="{AB4E2FDE-B5E6-455B-9BB9-C72BB5BC7ECC}" presName="bkgdShape" presStyleLbl="node1" presStyleIdx="2" presStyleCnt="3"/>
      <dgm:spPr/>
      <dgm:t>
        <a:bodyPr/>
        <a:lstStyle/>
        <a:p>
          <a:endParaRPr lang="ru-RU"/>
        </a:p>
      </dgm:t>
    </dgm:pt>
    <dgm:pt modelId="{20981DDB-5F1C-43E4-9CD9-A41BF74978BA}" type="pres">
      <dgm:prSet presAssocID="{AB4E2FDE-B5E6-455B-9BB9-C72BB5BC7EC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6F057-D610-4AA5-A6FA-953A82A7B815}" type="pres">
      <dgm:prSet presAssocID="{AB4E2FDE-B5E6-455B-9BB9-C72BB5BC7ECC}" presName="invisiNode" presStyleLbl="node1" presStyleIdx="2" presStyleCnt="3"/>
      <dgm:spPr/>
    </dgm:pt>
    <dgm:pt modelId="{71FBD02E-85BA-471B-83E9-04B35A3B290B}" type="pres">
      <dgm:prSet presAssocID="{AB4E2FDE-B5E6-455B-9BB9-C72BB5BC7ECC}" presName="imagNode" presStyleLbl="fgImgPlace1" presStyleIdx="2" presStyleCnt="3" custScaleX="138209" custScaleY="134234" custLinFactNeighborY="100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547C7D-2A65-4F90-B3A4-A7694BA38F92}" type="presOf" srcId="{5C53E3BE-1DD3-4BC5-9E44-5B4FB8EFD17F}" destId="{7DBA980A-929B-4BE2-B00E-4F9F789C8E88}" srcOrd="0" destOrd="0" presId="urn:microsoft.com/office/officeart/2005/8/layout/hList7#1"/>
    <dgm:cxn modelId="{11AD7D05-83EF-4F24-B30B-A61AF967C027}" type="presOf" srcId="{AB4E2FDE-B5E6-455B-9BB9-C72BB5BC7ECC}" destId="{375EB707-E678-49D3-ABED-ADAF966E335C}" srcOrd="0" destOrd="0" presId="urn:microsoft.com/office/officeart/2005/8/layout/hList7#1"/>
    <dgm:cxn modelId="{CEC4FEB7-7ECC-42D1-AFE2-0A86FCF7C1EB}" srcId="{44AA6A22-C7A0-4497-B541-0A754384AB83}" destId="{E647F3E2-D394-4C88-B880-9AFAAB812A68}" srcOrd="1" destOrd="0" parTransId="{37816633-0EA3-44A2-B045-4B666659CEA4}" sibTransId="{0981A548-35B2-46E3-999E-DC6EC141DA1C}"/>
    <dgm:cxn modelId="{AC523000-23F1-4764-908E-25612F9F9A46}" type="presOf" srcId="{AB4E2FDE-B5E6-455B-9BB9-C72BB5BC7ECC}" destId="{20981DDB-5F1C-43E4-9CD9-A41BF74978BA}" srcOrd="1" destOrd="0" presId="urn:microsoft.com/office/officeart/2005/8/layout/hList7#1"/>
    <dgm:cxn modelId="{FB0B6C31-8766-41D1-8D81-A3A199EC5119}" type="presOf" srcId="{35B9590A-C96F-41B0-9022-60356C675A72}" destId="{0941D87B-B44A-4233-BC44-0ACDE4F03B2F}" srcOrd="0" destOrd="0" presId="urn:microsoft.com/office/officeart/2005/8/layout/hList7#1"/>
    <dgm:cxn modelId="{3625C157-71C2-4AC0-B29D-34A901E92BC0}" type="presOf" srcId="{0981A548-35B2-46E3-999E-DC6EC141DA1C}" destId="{F6F873EC-E743-4833-81E5-EB4D00C3EE76}" srcOrd="0" destOrd="0" presId="urn:microsoft.com/office/officeart/2005/8/layout/hList7#1"/>
    <dgm:cxn modelId="{8224950B-FFB3-44E7-B3B8-4ECE4FA1C4E0}" type="presOf" srcId="{35B9590A-C96F-41B0-9022-60356C675A72}" destId="{2BD2737C-9D52-4E42-95FE-8B172B0D8FDC}" srcOrd="1" destOrd="0" presId="urn:microsoft.com/office/officeart/2005/8/layout/hList7#1"/>
    <dgm:cxn modelId="{52401E0F-C9D9-4D3C-9569-0FCC94299D9E}" type="presOf" srcId="{44AA6A22-C7A0-4497-B541-0A754384AB83}" destId="{DFC09564-9B7A-4E37-8053-4AA45C663C2C}" srcOrd="0" destOrd="0" presId="urn:microsoft.com/office/officeart/2005/8/layout/hList7#1"/>
    <dgm:cxn modelId="{742735AF-19CA-4BBB-98F4-F88D290233F1}" type="presOf" srcId="{E647F3E2-D394-4C88-B880-9AFAAB812A68}" destId="{398BC3D7-34A0-4C23-8487-52C942AD5D0E}" srcOrd="1" destOrd="0" presId="urn:microsoft.com/office/officeart/2005/8/layout/hList7#1"/>
    <dgm:cxn modelId="{0C88423C-242B-495F-821F-D917680B7A91}" type="presOf" srcId="{E647F3E2-D394-4C88-B880-9AFAAB812A68}" destId="{84BC2B4E-B4C1-417F-9635-6C0F28277C0D}" srcOrd="0" destOrd="0" presId="urn:microsoft.com/office/officeart/2005/8/layout/hList7#1"/>
    <dgm:cxn modelId="{2879F668-2511-4D78-8591-7AC9F11F49BD}" srcId="{44AA6A22-C7A0-4497-B541-0A754384AB83}" destId="{35B9590A-C96F-41B0-9022-60356C675A72}" srcOrd="0" destOrd="0" parTransId="{8ED0C9FE-63FD-4C3F-A2DB-D2BA3E673695}" sibTransId="{5C53E3BE-1DD3-4BC5-9E44-5B4FB8EFD17F}"/>
    <dgm:cxn modelId="{86E59392-197F-4E59-8B23-0B3598B24E50}" srcId="{44AA6A22-C7A0-4497-B541-0A754384AB83}" destId="{AB4E2FDE-B5E6-455B-9BB9-C72BB5BC7ECC}" srcOrd="2" destOrd="0" parTransId="{FBCA74E2-A481-46AF-A67C-1649AE38B3E2}" sibTransId="{30139445-C7BD-46FA-84FB-A36F90D6F001}"/>
    <dgm:cxn modelId="{DA5D0BD1-1875-4689-8E27-E69F7E07ED87}" type="presParOf" srcId="{DFC09564-9B7A-4E37-8053-4AA45C663C2C}" destId="{E1FAE768-AD93-4301-A3BE-E0E1F8708005}" srcOrd="0" destOrd="0" presId="urn:microsoft.com/office/officeart/2005/8/layout/hList7#1"/>
    <dgm:cxn modelId="{387F4D95-21D8-4E13-B4EA-2E169C8A4C04}" type="presParOf" srcId="{DFC09564-9B7A-4E37-8053-4AA45C663C2C}" destId="{E8033170-E332-4812-87CD-8A2DFA07FD41}" srcOrd="1" destOrd="0" presId="urn:microsoft.com/office/officeart/2005/8/layout/hList7#1"/>
    <dgm:cxn modelId="{27587E80-3879-4532-BC01-C821AABB070A}" type="presParOf" srcId="{E8033170-E332-4812-87CD-8A2DFA07FD41}" destId="{86C90351-C4D7-4BC9-9F93-D324781D8A2E}" srcOrd="0" destOrd="0" presId="urn:microsoft.com/office/officeart/2005/8/layout/hList7#1"/>
    <dgm:cxn modelId="{9BCD0DAE-E1D6-4FBB-ADB9-A28C9601A463}" type="presParOf" srcId="{86C90351-C4D7-4BC9-9F93-D324781D8A2E}" destId="{0941D87B-B44A-4233-BC44-0ACDE4F03B2F}" srcOrd="0" destOrd="0" presId="urn:microsoft.com/office/officeart/2005/8/layout/hList7#1"/>
    <dgm:cxn modelId="{FD1C9068-E47F-41A3-97C9-1CF55D5A1513}" type="presParOf" srcId="{86C90351-C4D7-4BC9-9F93-D324781D8A2E}" destId="{2BD2737C-9D52-4E42-95FE-8B172B0D8FDC}" srcOrd="1" destOrd="0" presId="urn:microsoft.com/office/officeart/2005/8/layout/hList7#1"/>
    <dgm:cxn modelId="{24C76833-DCAC-4B79-8F02-FE4EF2145509}" type="presParOf" srcId="{86C90351-C4D7-4BC9-9F93-D324781D8A2E}" destId="{AE0811DC-DB46-4183-A83F-3C48911197C3}" srcOrd="2" destOrd="0" presId="urn:microsoft.com/office/officeart/2005/8/layout/hList7#1"/>
    <dgm:cxn modelId="{440954BC-4DE8-48A0-A2F9-A31A2EE4F81C}" type="presParOf" srcId="{86C90351-C4D7-4BC9-9F93-D324781D8A2E}" destId="{5962D06C-3018-4FCF-A92C-C5F45D95A2D8}" srcOrd="3" destOrd="0" presId="urn:microsoft.com/office/officeart/2005/8/layout/hList7#1"/>
    <dgm:cxn modelId="{396DF770-F06C-4C2E-AE00-AE9FC501F637}" type="presParOf" srcId="{E8033170-E332-4812-87CD-8A2DFA07FD41}" destId="{7DBA980A-929B-4BE2-B00E-4F9F789C8E88}" srcOrd="1" destOrd="0" presId="urn:microsoft.com/office/officeart/2005/8/layout/hList7#1"/>
    <dgm:cxn modelId="{1E3E6CFA-FFEA-4964-AAA2-E265B8A8D5AC}" type="presParOf" srcId="{E8033170-E332-4812-87CD-8A2DFA07FD41}" destId="{C05EC469-441A-41C1-9C09-2875B2C513B1}" srcOrd="2" destOrd="0" presId="urn:microsoft.com/office/officeart/2005/8/layout/hList7#1"/>
    <dgm:cxn modelId="{1B7F1C2C-8FB0-4B76-8AAB-9CC82599A439}" type="presParOf" srcId="{C05EC469-441A-41C1-9C09-2875B2C513B1}" destId="{84BC2B4E-B4C1-417F-9635-6C0F28277C0D}" srcOrd="0" destOrd="0" presId="urn:microsoft.com/office/officeart/2005/8/layout/hList7#1"/>
    <dgm:cxn modelId="{682CA747-924D-4753-B3C1-5004E8707262}" type="presParOf" srcId="{C05EC469-441A-41C1-9C09-2875B2C513B1}" destId="{398BC3D7-34A0-4C23-8487-52C942AD5D0E}" srcOrd="1" destOrd="0" presId="urn:microsoft.com/office/officeart/2005/8/layout/hList7#1"/>
    <dgm:cxn modelId="{8B35764C-D5B3-46E7-9E39-9C80BA13988A}" type="presParOf" srcId="{C05EC469-441A-41C1-9C09-2875B2C513B1}" destId="{97E2FFF6-E96D-4A31-87CB-EBA75B105E8A}" srcOrd="2" destOrd="0" presId="urn:microsoft.com/office/officeart/2005/8/layout/hList7#1"/>
    <dgm:cxn modelId="{94FC36E1-D6BF-4EBF-AC9F-F9B5C542CD50}" type="presParOf" srcId="{C05EC469-441A-41C1-9C09-2875B2C513B1}" destId="{112A1B27-9437-4FD8-91CA-B0249394E683}" srcOrd="3" destOrd="0" presId="urn:microsoft.com/office/officeart/2005/8/layout/hList7#1"/>
    <dgm:cxn modelId="{42C758AF-D4AC-4316-82FA-25968112C598}" type="presParOf" srcId="{E8033170-E332-4812-87CD-8A2DFA07FD41}" destId="{F6F873EC-E743-4833-81E5-EB4D00C3EE76}" srcOrd="3" destOrd="0" presId="urn:microsoft.com/office/officeart/2005/8/layout/hList7#1"/>
    <dgm:cxn modelId="{EBE906B7-B65F-4ED9-8CFA-66B6DC16AFE7}" type="presParOf" srcId="{E8033170-E332-4812-87CD-8A2DFA07FD41}" destId="{5398A4E2-AB4B-4829-AD5F-492E3B8F80B6}" srcOrd="4" destOrd="0" presId="urn:microsoft.com/office/officeart/2005/8/layout/hList7#1"/>
    <dgm:cxn modelId="{C9FB161A-D97E-450C-A6F3-8A35475CC365}" type="presParOf" srcId="{5398A4E2-AB4B-4829-AD5F-492E3B8F80B6}" destId="{375EB707-E678-49D3-ABED-ADAF966E335C}" srcOrd="0" destOrd="0" presId="urn:microsoft.com/office/officeart/2005/8/layout/hList7#1"/>
    <dgm:cxn modelId="{2E0FEF53-690D-40B3-8D52-007EBE3623E9}" type="presParOf" srcId="{5398A4E2-AB4B-4829-AD5F-492E3B8F80B6}" destId="{20981DDB-5F1C-43E4-9CD9-A41BF74978BA}" srcOrd="1" destOrd="0" presId="urn:microsoft.com/office/officeart/2005/8/layout/hList7#1"/>
    <dgm:cxn modelId="{6863425A-4692-4E52-9512-C8D869FCE287}" type="presParOf" srcId="{5398A4E2-AB4B-4829-AD5F-492E3B8F80B6}" destId="{8B16F057-D610-4AA5-A6FA-953A82A7B815}" srcOrd="2" destOrd="0" presId="urn:microsoft.com/office/officeart/2005/8/layout/hList7#1"/>
    <dgm:cxn modelId="{A78C662F-B76F-4FEA-9FEB-1461C1F0F4C6}" type="presParOf" srcId="{5398A4E2-AB4B-4829-AD5F-492E3B8F80B6}" destId="{71FBD02E-85BA-471B-83E9-04B35A3B290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FF9A1-373A-4572-848A-526EF3A6462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CEFEA-7D6B-4A1B-B8CB-34547693E883}">
      <dgm:prSet/>
      <dgm:spPr/>
      <dgm:t>
        <a:bodyPr/>
        <a:lstStyle/>
        <a:p>
          <a:pPr rtl="0"/>
          <a:r>
            <a:rPr lang="ru-RU" dirty="0" smtClean="0"/>
            <a:t>Модернизация промышленного и сельскохозяйственного производства.</a:t>
          </a:r>
          <a:endParaRPr lang="ru-RU" dirty="0"/>
        </a:p>
      </dgm:t>
    </dgm:pt>
    <dgm:pt modelId="{AE820A6E-FA5E-4DB8-8B32-BD5F16D0B27C}" type="parTrans" cxnId="{B9FD6A4B-A0C2-4FCA-8A4A-9106FC1019ED}">
      <dgm:prSet/>
      <dgm:spPr/>
      <dgm:t>
        <a:bodyPr/>
        <a:lstStyle/>
        <a:p>
          <a:endParaRPr lang="ru-RU"/>
        </a:p>
      </dgm:t>
    </dgm:pt>
    <dgm:pt modelId="{690875AF-6D26-43B9-A538-6954C1C9E1B6}" type="sibTrans" cxnId="{B9FD6A4B-A0C2-4FCA-8A4A-9106FC1019ED}">
      <dgm:prSet/>
      <dgm:spPr/>
      <dgm:t>
        <a:bodyPr/>
        <a:lstStyle/>
        <a:p>
          <a:endParaRPr lang="ru-RU"/>
        </a:p>
      </dgm:t>
    </dgm:pt>
    <dgm:pt modelId="{6844F10C-FF7A-4905-ABD3-1E54B998E5AC}">
      <dgm:prSet/>
      <dgm:spPr/>
      <dgm:t>
        <a:bodyPr/>
        <a:lstStyle/>
        <a:p>
          <a:pPr rtl="0"/>
          <a:r>
            <a:rPr lang="ru-RU" dirty="0" smtClean="0"/>
            <a:t>Организация предприятия, специализирующегося на выращивании овощей в закрытом грунте.</a:t>
          </a:r>
          <a:endParaRPr lang="ru-RU" dirty="0"/>
        </a:p>
      </dgm:t>
    </dgm:pt>
    <dgm:pt modelId="{FEBFF0A9-5072-4EF5-8521-A756EA9B175A}" type="parTrans" cxnId="{629BAC3B-909D-4DEF-A50B-FB6396295ECC}">
      <dgm:prSet/>
      <dgm:spPr/>
      <dgm:t>
        <a:bodyPr/>
        <a:lstStyle/>
        <a:p>
          <a:endParaRPr lang="ru-RU"/>
        </a:p>
      </dgm:t>
    </dgm:pt>
    <dgm:pt modelId="{C6DF2C0F-3526-4C77-BAFA-85D3F48E218C}" type="sibTrans" cxnId="{629BAC3B-909D-4DEF-A50B-FB6396295ECC}">
      <dgm:prSet/>
      <dgm:spPr/>
      <dgm:t>
        <a:bodyPr/>
        <a:lstStyle/>
        <a:p>
          <a:endParaRPr lang="ru-RU"/>
        </a:p>
      </dgm:t>
    </dgm:pt>
    <dgm:pt modelId="{4406AFF6-366B-44DD-83DC-716CBA7AA08E}">
      <dgm:prSet/>
      <dgm:spPr/>
      <dgm:t>
        <a:bodyPr/>
        <a:lstStyle/>
        <a:p>
          <a:pPr rtl="0"/>
          <a:r>
            <a:rPr lang="ru-RU" dirty="0" smtClean="0"/>
            <a:t>Строительство предприятия по переработке ТБО.</a:t>
          </a:r>
          <a:endParaRPr lang="ru-RU" dirty="0"/>
        </a:p>
      </dgm:t>
    </dgm:pt>
    <dgm:pt modelId="{B29977F8-3929-4573-90D5-1557179C59D1}" type="parTrans" cxnId="{88DF6AE7-725A-4368-9355-AB23437BFFF6}">
      <dgm:prSet/>
      <dgm:spPr/>
      <dgm:t>
        <a:bodyPr/>
        <a:lstStyle/>
        <a:p>
          <a:endParaRPr lang="ru-RU"/>
        </a:p>
      </dgm:t>
    </dgm:pt>
    <dgm:pt modelId="{A8DDFB28-8284-41BD-85C8-32593D755AF4}" type="sibTrans" cxnId="{88DF6AE7-725A-4368-9355-AB23437BFFF6}">
      <dgm:prSet/>
      <dgm:spPr/>
      <dgm:t>
        <a:bodyPr/>
        <a:lstStyle/>
        <a:p>
          <a:endParaRPr lang="ru-RU"/>
        </a:p>
      </dgm:t>
    </dgm:pt>
    <dgm:pt modelId="{55B02199-7DCF-4B4E-843E-E46238B68FD6}">
      <dgm:prSet/>
      <dgm:spPr/>
      <dgm:t>
        <a:bodyPr/>
        <a:lstStyle/>
        <a:p>
          <a:pPr rtl="0"/>
          <a:r>
            <a:rPr lang="ru-RU" dirty="0" smtClean="0"/>
            <a:t>Организация предприятий с глубокой переработкой зерновых культур.</a:t>
          </a:r>
          <a:endParaRPr lang="ru-RU" dirty="0"/>
        </a:p>
      </dgm:t>
    </dgm:pt>
    <dgm:pt modelId="{75421C6D-C62B-4110-9EF1-B9FB1DA219FB}" type="parTrans" cxnId="{7CA11372-9D17-4BE4-9F37-C0D5A66DB8BD}">
      <dgm:prSet/>
      <dgm:spPr/>
      <dgm:t>
        <a:bodyPr/>
        <a:lstStyle/>
        <a:p>
          <a:endParaRPr lang="ru-RU"/>
        </a:p>
      </dgm:t>
    </dgm:pt>
    <dgm:pt modelId="{F69E6292-FE63-46FB-B2EA-E223C179D91A}" type="sibTrans" cxnId="{7CA11372-9D17-4BE4-9F37-C0D5A66DB8BD}">
      <dgm:prSet/>
      <dgm:spPr/>
      <dgm:t>
        <a:bodyPr/>
        <a:lstStyle/>
        <a:p>
          <a:endParaRPr lang="ru-RU"/>
        </a:p>
      </dgm:t>
    </dgm:pt>
    <dgm:pt modelId="{B29AAF7F-46E5-46A4-B646-DAD3357A9D0C}">
      <dgm:prSet/>
      <dgm:spPr/>
      <dgm:t>
        <a:bodyPr/>
        <a:lstStyle/>
        <a:p>
          <a:pPr rtl="0"/>
          <a:r>
            <a:rPr lang="ru-RU" dirty="0" err="1" smtClean="0"/>
            <a:t>Строиельство</a:t>
          </a:r>
          <a:r>
            <a:rPr lang="ru-RU" dirty="0" smtClean="0"/>
            <a:t> </a:t>
          </a:r>
          <a:r>
            <a:rPr lang="ru-RU" dirty="0" smtClean="0"/>
            <a:t>животноводческих комплексов.</a:t>
          </a:r>
          <a:endParaRPr lang="ru-RU" dirty="0"/>
        </a:p>
      </dgm:t>
    </dgm:pt>
    <dgm:pt modelId="{BDF1DF6E-4779-4132-830A-1C8D069678BE}" type="parTrans" cxnId="{7746B900-3532-4385-B012-3FB673C0A046}">
      <dgm:prSet/>
      <dgm:spPr/>
      <dgm:t>
        <a:bodyPr/>
        <a:lstStyle/>
        <a:p>
          <a:endParaRPr lang="ru-RU"/>
        </a:p>
      </dgm:t>
    </dgm:pt>
    <dgm:pt modelId="{90A8CF3B-BC25-4DD6-BC03-40292A2DBFC3}" type="sibTrans" cxnId="{7746B900-3532-4385-B012-3FB673C0A046}">
      <dgm:prSet/>
      <dgm:spPr/>
      <dgm:t>
        <a:bodyPr/>
        <a:lstStyle/>
        <a:p>
          <a:endParaRPr lang="ru-RU"/>
        </a:p>
      </dgm:t>
    </dgm:pt>
    <dgm:pt modelId="{5F1C45C9-7182-459E-AC7E-174D980B2DCA}">
      <dgm:prSet/>
      <dgm:spPr/>
      <dgm:t>
        <a:bodyPr/>
        <a:lstStyle/>
        <a:p>
          <a:pPr rtl="0"/>
          <a:r>
            <a:rPr lang="ru-RU" dirty="0" smtClean="0"/>
            <a:t>Развитие птицеводства.</a:t>
          </a:r>
          <a:endParaRPr lang="ru-RU" dirty="0"/>
        </a:p>
      </dgm:t>
    </dgm:pt>
    <dgm:pt modelId="{68F15D9A-A5A7-4F7E-9416-E566128721A7}" type="parTrans" cxnId="{1C096693-816E-43F7-ADAB-BD558835D723}">
      <dgm:prSet/>
      <dgm:spPr/>
      <dgm:t>
        <a:bodyPr/>
        <a:lstStyle/>
        <a:p>
          <a:endParaRPr lang="ru-RU"/>
        </a:p>
      </dgm:t>
    </dgm:pt>
    <dgm:pt modelId="{E80D346A-7AAD-4C44-88DE-2D7BD42637A6}" type="sibTrans" cxnId="{1C096693-816E-43F7-ADAB-BD558835D723}">
      <dgm:prSet/>
      <dgm:spPr/>
      <dgm:t>
        <a:bodyPr/>
        <a:lstStyle/>
        <a:p>
          <a:endParaRPr lang="ru-RU"/>
        </a:p>
      </dgm:t>
    </dgm:pt>
    <dgm:pt modelId="{54CAF146-8830-4DC0-9371-993D30ED60A9}" type="pres">
      <dgm:prSet presAssocID="{3A8FF9A1-373A-4572-848A-526EF3A6462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8E476F-BBD9-4FCF-9953-49D568ADD387}" type="pres">
      <dgm:prSet presAssocID="{B46CEFEA-7D6B-4A1B-B8CB-34547693E883}" presName="composite" presStyleCnt="0"/>
      <dgm:spPr/>
    </dgm:pt>
    <dgm:pt modelId="{59CEC650-13C9-4A38-8410-EBD7462FB926}" type="pres">
      <dgm:prSet presAssocID="{B46CEFEA-7D6B-4A1B-B8CB-34547693E883}" presName="imgShp" presStyleLbl="fgImgPlace1" presStyleIdx="0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EFD625-1D8C-42AA-BD97-306605ABC731}" type="pres">
      <dgm:prSet presAssocID="{B46CEFEA-7D6B-4A1B-B8CB-34547693E88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F3E9F-08EC-4861-9E88-6A5168219BBB}" type="pres">
      <dgm:prSet presAssocID="{690875AF-6D26-43B9-A538-6954C1C9E1B6}" presName="spacing" presStyleCnt="0"/>
      <dgm:spPr/>
    </dgm:pt>
    <dgm:pt modelId="{355BFFE0-E03B-4DAF-92F8-19DF5CF63FB8}" type="pres">
      <dgm:prSet presAssocID="{6844F10C-FF7A-4905-ABD3-1E54B998E5AC}" presName="composite" presStyleCnt="0"/>
      <dgm:spPr/>
    </dgm:pt>
    <dgm:pt modelId="{3C600836-22B9-427D-99FE-6D365D72CFCB}" type="pres">
      <dgm:prSet presAssocID="{6844F10C-FF7A-4905-ABD3-1E54B998E5AC}" presName="imgShp" presStyleLbl="fgImgPlace1" presStyleIdx="1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8C76E2-E38E-4094-A44F-09D9F52E480C}" type="pres">
      <dgm:prSet presAssocID="{6844F10C-FF7A-4905-ABD3-1E54B998E5A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B7738-5A1F-48EA-8DFD-EDA1E212F7E8}" type="pres">
      <dgm:prSet presAssocID="{C6DF2C0F-3526-4C77-BAFA-85D3F48E218C}" presName="spacing" presStyleCnt="0"/>
      <dgm:spPr/>
    </dgm:pt>
    <dgm:pt modelId="{97E0203F-F9BB-4BF0-8164-C3F2FB1EA4F4}" type="pres">
      <dgm:prSet presAssocID="{4406AFF6-366B-44DD-83DC-716CBA7AA08E}" presName="composite" presStyleCnt="0"/>
      <dgm:spPr/>
    </dgm:pt>
    <dgm:pt modelId="{0B733DD0-C4EC-4E48-A29E-D6DBF3A819F8}" type="pres">
      <dgm:prSet presAssocID="{4406AFF6-366B-44DD-83DC-716CBA7AA08E}" presName="imgShp" presStyleLbl="fgImgPlace1" presStyleIdx="2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77BF1B3-33E8-4BF0-B6DF-FF1AD5039038}" type="pres">
      <dgm:prSet presAssocID="{4406AFF6-366B-44DD-83DC-716CBA7AA08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F81BE-685B-42E4-BB1A-AC7BDAF8F86B}" type="pres">
      <dgm:prSet presAssocID="{A8DDFB28-8284-41BD-85C8-32593D755AF4}" presName="spacing" presStyleCnt="0"/>
      <dgm:spPr/>
    </dgm:pt>
    <dgm:pt modelId="{B841670B-7151-43EC-B73B-B15DAED6829A}" type="pres">
      <dgm:prSet presAssocID="{55B02199-7DCF-4B4E-843E-E46238B68FD6}" presName="composite" presStyleCnt="0"/>
      <dgm:spPr/>
    </dgm:pt>
    <dgm:pt modelId="{AA48E272-8587-4A39-832C-012D39789B18}" type="pres">
      <dgm:prSet presAssocID="{55B02199-7DCF-4B4E-843E-E46238B68FD6}" presName="imgShp" presStyleLbl="fgImgPlace1" presStyleIdx="3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653ED6-6ACD-4543-A82F-1F344437A308}" type="pres">
      <dgm:prSet presAssocID="{55B02199-7DCF-4B4E-843E-E46238B68FD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E5D4C-7F1D-49B4-908F-18D3244BF971}" type="pres">
      <dgm:prSet presAssocID="{F69E6292-FE63-46FB-B2EA-E223C179D91A}" presName="spacing" presStyleCnt="0"/>
      <dgm:spPr/>
    </dgm:pt>
    <dgm:pt modelId="{ED8051C5-64EB-4777-8F7D-973B9DF76BEA}" type="pres">
      <dgm:prSet presAssocID="{B29AAF7F-46E5-46A4-B646-DAD3357A9D0C}" presName="composite" presStyleCnt="0"/>
      <dgm:spPr/>
    </dgm:pt>
    <dgm:pt modelId="{5BC25CD9-254A-4573-9E8E-A6A4EC4E4B97}" type="pres">
      <dgm:prSet presAssocID="{B29AAF7F-46E5-46A4-B646-DAD3357A9D0C}" presName="imgShp" presStyleLbl="fgImgPlace1" presStyleIdx="4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142864-D058-4B7D-B0C9-11F9EB74302D}" type="pres">
      <dgm:prSet presAssocID="{B29AAF7F-46E5-46A4-B646-DAD3357A9D0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74236-2DBA-4C42-B093-DB8E5299D8F9}" type="pres">
      <dgm:prSet presAssocID="{90A8CF3B-BC25-4DD6-BC03-40292A2DBFC3}" presName="spacing" presStyleCnt="0"/>
      <dgm:spPr/>
    </dgm:pt>
    <dgm:pt modelId="{011871BC-9C59-4FBF-A4D0-4A821CDB2D41}" type="pres">
      <dgm:prSet presAssocID="{5F1C45C9-7182-459E-AC7E-174D980B2DCA}" presName="composite" presStyleCnt="0"/>
      <dgm:spPr/>
    </dgm:pt>
    <dgm:pt modelId="{5C729751-882C-4833-9053-F4174F778FFC}" type="pres">
      <dgm:prSet presAssocID="{5F1C45C9-7182-459E-AC7E-174D980B2DCA}" presName="imgShp" presStyleLbl="fgImgPlace1" presStyleIdx="5" presStyleCnt="6"/>
      <dgm:spPr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33D1B0-6059-465C-9D81-652D40E6061F}" type="pres">
      <dgm:prSet presAssocID="{5F1C45C9-7182-459E-AC7E-174D980B2DC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4B5A8-B779-4A44-8881-4710CA6ED5B7}" type="presOf" srcId="{55B02199-7DCF-4B4E-843E-E46238B68FD6}" destId="{41653ED6-6ACD-4543-A82F-1F344437A308}" srcOrd="0" destOrd="0" presId="urn:microsoft.com/office/officeart/2005/8/layout/vList3#1"/>
    <dgm:cxn modelId="{1C096693-816E-43F7-ADAB-BD558835D723}" srcId="{3A8FF9A1-373A-4572-848A-526EF3A6462E}" destId="{5F1C45C9-7182-459E-AC7E-174D980B2DCA}" srcOrd="5" destOrd="0" parTransId="{68F15D9A-A5A7-4F7E-9416-E566128721A7}" sibTransId="{E80D346A-7AAD-4C44-88DE-2D7BD42637A6}"/>
    <dgm:cxn modelId="{87CAD2EF-EA9D-48A1-AA74-8BE2B6E73E7C}" type="presOf" srcId="{5F1C45C9-7182-459E-AC7E-174D980B2DCA}" destId="{2C33D1B0-6059-465C-9D81-652D40E6061F}" srcOrd="0" destOrd="0" presId="urn:microsoft.com/office/officeart/2005/8/layout/vList3#1"/>
    <dgm:cxn modelId="{C01FE1A2-E0C6-460A-B9A0-8FAD9AB16882}" type="presOf" srcId="{B46CEFEA-7D6B-4A1B-B8CB-34547693E883}" destId="{D5EFD625-1D8C-42AA-BD97-306605ABC731}" srcOrd="0" destOrd="0" presId="urn:microsoft.com/office/officeart/2005/8/layout/vList3#1"/>
    <dgm:cxn modelId="{03830E42-07B3-4335-936B-1E6684D40A5E}" type="presOf" srcId="{4406AFF6-366B-44DD-83DC-716CBA7AA08E}" destId="{A77BF1B3-33E8-4BF0-B6DF-FF1AD5039038}" srcOrd="0" destOrd="0" presId="urn:microsoft.com/office/officeart/2005/8/layout/vList3#1"/>
    <dgm:cxn modelId="{F0293550-83EB-4939-901F-DBFF48FA62DF}" type="presOf" srcId="{B29AAF7F-46E5-46A4-B646-DAD3357A9D0C}" destId="{53142864-D058-4B7D-B0C9-11F9EB74302D}" srcOrd="0" destOrd="0" presId="urn:microsoft.com/office/officeart/2005/8/layout/vList3#1"/>
    <dgm:cxn modelId="{629BAC3B-909D-4DEF-A50B-FB6396295ECC}" srcId="{3A8FF9A1-373A-4572-848A-526EF3A6462E}" destId="{6844F10C-FF7A-4905-ABD3-1E54B998E5AC}" srcOrd="1" destOrd="0" parTransId="{FEBFF0A9-5072-4EF5-8521-A756EA9B175A}" sibTransId="{C6DF2C0F-3526-4C77-BAFA-85D3F48E218C}"/>
    <dgm:cxn modelId="{67CEE15B-D946-44A7-8186-49B9E07402D8}" type="presOf" srcId="{6844F10C-FF7A-4905-ABD3-1E54B998E5AC}" destId="{488C76E2-E38E-4094-A44F-09D9F52E480C}" srcOrd="0" destOrd="0" presId="urn:microsoft.com/office/officeart/2005/8/layout/vList3#1"/>
    <dgm:cxn modelId="{7CA11372-9D17-4BE4-9F37-C0D5A66DB8BD}" srcId="{3A8FF9A1-373A-4572-848A-526EF3A6462E}" destId="{55B02199-7DCF-4B4E-843E-E46238B68FD6}" srcOrd="3" destOrd="0" parTransId="{75421C6D-C62B-4110-9EF1-B9FB1DA219FB}" sibTransId="{F69E6292-FE63-46FB-B2EA-E223C179D91A}"/>
    <dgm:cxn modelId="{7746B900-3532-4385-B012-3FB673C0A046}" srcId="{3A8FF9A1-373A-4572-848A-526EF3A6462E}" destId="{B29AAF7F-46E5-46A4-B646-DAD3357A9D0C}" srcOrd="4" destOrd="0" parTransId="{BDF1DF6E-4779-4132-830A-1C8D069678BE}" sibTransId="{90A8CF3B-BC25-4DD6-BC03-40292A2DBFC3}"/>
    <dgm:cxn modelId="{88DF6AE7-725A-4368-9355-AB23437BFFF6}" srcId="{3A8FF9A1-373A-4572-848A-526EF3A6462E}" destId="{4406AFF6-366B-44DD-83DC-716CBA7AA08E}" srcOrd="2" destOrd="0" parTransId="{B29977F8-3929-4573-90D5-1557179C59D1}" sibTransId="{A8DDFB28-8284-41BD-85C8-32593D755AF4}"/>
    <dgm:cxn modelId="{5AACC5F9-8A55-4B1D-BB50-DC2A0D5AC351}" type="presOf" srcId="{3A8FF9A1-373A-4572-848A-526EF3A6462E}" destId="{54CAF146-8830-4DC0-9371-993D30ED60A9}" srcOrd="0" destOrd="0" presId="urn:microsoft.com/office/officeart/2005/8/layout/vList3#1"/>
    <dgm:cxn modelId="{B9FD6A4B-A0C2-4FCA-8A4A-9106FC1019ED}" srcId="{3A8FF9A1-373A-4572-848A-526EF3A6462E}" destId="{B46CEFEA-7D6B-4A1B-B8CB-34547693E883}" srcOrd="0" destOrd="0" parTransId="{AE820A6E-FA5E-4DB8-8B32-BD5F16D0B27C}" sibTransId="{690875AF-6D26-43B9-A538-6954C1C9E1B6}"/>
    <dgm:cxn modelId="{BCE65AE8-3146-41C7-A148-D1CF53A629B3}" type="presParOf" srcId="{54CAF146-8830-4DC0-9371-993D30ED60A9}" destId="{AB8E476F-BBD9-4FCF-9953-49D568ADD387}" srcOrd="0" destOrd="0" presId="urn:microsoft.com/office/officeart/2005/8/layout/vList3#1"/>
    <dgm:cxn modelId="{693373E5-E91B-4798-B70D-44FA891E6123}" type="presParOf" srcId="{AB8E476F-BBD9-4FCF-9953-49D568ADD387}" destId="{59CEC650-13C9-4A38-8410-EBD7462FB926}" srcOrd="0" destOrd="0" presId="urn:microsoft.com/office/officeart/2005/8/layout/vList3#1"/>
    <dgm:cxn modelId="{FC3C330E-3E7D-468C-872F-D765C27C4194}" type="presParOf" srcId="{AB8E476F-BBD9-4FCF-9953-49D568ADD387}" destId="{D5EFD625-1D8C-42AA-BD97-306605ABC731}" srcOrd="1" destOrd="0" presId="urn:microsoft.com/office/officeart/2005/8/layout/vList3#1"/>
    <dgm:cxn modelId="{CE245765-1F42-4609-966D-4357E37C49F6}" type="presParOf" srcId="{54CAF146-8830-4DC0-9371-993D30ED60A9}" destId="{755F3E9F-08EC-4861-9E88-6A5168219BBB}" srcOrd="1" destOrd="0" presId="urn:microsoft.com/office/officeart/2005/8/layout/vList3#1"/>
    <dgm:cxn modelId="{D8410A50-84C2-49D5-B15C-07247A6B51B7}" type="presParOf" srcId="{54CAF146-8830-4DC0-9371-993D30ED60A9}" destId="{355BFFE0-E03B-4DAF-92F8-19DF5CF63FB8}" srcOrd="2" destOrd="0" presId="urn:microsoft.com/office/officeart/2005/8/layout/vList3#1"/>
    <dgm:cxn modelId="{51CEE88B-B658-4509-83C5-10D9F8317943}" type="presParOf" srcId="{355BFFE0-E03B-4DAF-92F8-19DF5CF63FB8}" destId="{3C600836-22B9-427D-99FE-6D365D72CFCB}" srcOrd="0" destOrd="0" presId="urn:microsoft.com/office/officeart/2005/8/layout/vList3#1"/>
    <dgm:cxn modelId="{7A84A9CD-8982-4E33-A764-9896C964817B}" type="presParOf" srcId="{355BFFE0-E03B-4DAF-92F8-19DF5CF63FB8}" destId="{488C76E2-E38E-4094-A44F-09D9F52E480C}" srcOrd="1" destOrd="0" presId="urn:microsoft.com/office/officeart/2005/8/layout/vList3#1"/>
    <dgm:cxn modelId="{138B082D-6F56-4A5B-9927-83DFDD8C78E4}" type="presParOf" srcId="{54CAF146-8830-4DC0-9371-993D30ED60A9}" destId="{B70B7738-5A1F-48EA-8DFD-EDA1E212F7E8}" srcOrd="3" destOrd="0" presId="urn:microsoft.com/office/officeart/2005/8/layout/vList3#1"/>
    <dgm:cxn modelId="{4713BCE5-1F76-461D-8FCF-691ADAB52975}" type="presParOf" srcId="{54CAF146-8830-4DC0-9371-993D30ED60A9}" destId="{97E0203F-F9BB-4BF0-8164-C3F2FB1EA4F4}" srcOrd="4" destOrd="0" presId="urn:microsoft.com/office/officeart/2005/8/layout/vList3#1"/>
    <dgm:cxn modelId="{F3B1FC0B-FFCC-4DA5-85BB-90A7274973EB}" type="presParOf" srcId="{97E0203F-F9BB-4BF0-8164-C3F2FB1EA4F4}" destId="{0B733DD0-C4EC-4E48-A29E-D6DBF3A819F8}" srcOrd="0" destOrd="0" presId="urn:microsoft.com/office/officeart/2005/8/layout/vList3#1"/>
    <dgm:cxn modelId="{3E00CF99-F17C-4EBE-8F5A-4322DB5509A7}" type="presParOf" srcId="{97E0203F-F9BB-4BF0-8164-C3F2FB1EA4F4}" destId="{A77BF1B3-33E8-4BF0-B6DF-FF1AD5039038}" srcOrd="1" destOrd="0" presId="urn:microsoft.com/office/officeart/2005/8/layout/vList3#1"/>
    <dgm:cxn modelId="{3C6A78B7-07CC-4214-9826-897D6DAEDAD5}" type="presParOf" srcId="{54CAF146-8830-4DC0-9371-993D30ED60A9}" destId="{483F81BE-685B-42E4-BB1A-AC7BDAF8F86B}" srcOrd="5" destOrd="0" presId="urn:microsoft.com/office/officeart/2005/8/layout/vList3#1"/>
    <dgm:cxn modelId="{2100A6B3-3ACB-4E1C-B670-1561D409BEFE}" type="presParOf" srcId="{54CAF146-8830-4DC0-9371-993D30ED60A9}" destId="{B841670B-7151-43EC-B73B-B15DAED6829A}" srcOrd="6" destOrd="0" presId="urn:microsoft.com/office/officeart/2005/8/layout/vList3#1"/>
    <dgm:cxn modelId="{C5136CE1-A406-421F-A19F-CE5A9B7DF5D1}" type="presParOf" srcId="{B841670B-7151-43EC-B73B-B15DAED6829A}" destId="{AA48E272-8587-4A39-832C-012D39789B18}" srcOrd="0" destOrd="0" presId="urn:microsoft.com/office/officeart/2005/8/layout/vList3#1"/>
    <dgm:cxn modelId="{145D4B67-5C54-49DD-BBB9-56F91C878FA4}" type="presParOf" srcId="{B841670B-7151-43EC-B73B-B15DAED6829A}" destId="{41653ED6-6ACD-4543-A82F-1F344437A308}" srcOrd="1" destOrd="0" presId="urn:microsoft.com/office/officeart/2005/8/layout/vList3#1"/>
    <dgm:cxn modelId="{1A571565-B509-4DA3-88F7-6A996F323078}" type="presParOf" srcId="{54CAF146-8830-4DC0-9371-993D30ED60A9}" destId="{53DE5D4C-7F1D-49B4-908F-18D3244BF971}" srcOrd="7" destOrd="0" presId="urn:microsoft.com/office/officeart/2005/8/layout/vList3#1"/>
    <dgm:cxn modelId="{7FAB76F0-C42D-4D94-9AB9-FDC4766ADAEC}" type="presParOf" srcId="{54CAF146-8830-4DC0-9371-993D30ED60A9}" destId="{ED8051C5-64EB-4777-8F7D-973B9DF76BEA}" srcOrd="8" destOrd="0" presId="urn:microsoft.com/office/officeart/2005/8/layout/vList3#1"/>
    <dgm:cxn modelId="{D3481DCC-DC4E-4A64-B2AF-935BC17026FE}" type="presParOf" srcId="{ED8051C5-64EB-4777-8F7D-973B9DF76BEA}" destId="{5BC25CD9-254A-4573-9E8E-A6A4EC4E4B97}" srcOrd="0" destOrd="0" presId="urn:microsoft.com/office/officeart/2005/8/layout/vList3#1"/>
    <dgm:cxn modelId="{04F0BBEC-08BC-40AF-A943-586B507C9BC4}" type="presParOf" srcId="{ED8051C5-64EB-4777-8F7D-973B9DF76BEA}" destId="{53142864-D058-4B7D-B0C9-11F9EB74302D}" srcOrd="1" destOrd="0" presId="urn:microsoft.com/office/officeart/2005/8/layout/vList3#1"/>
    <dgm:cxn modelId="{712AB1D4-C310-49CC-B5D3-D64035975A6F}" type="presParOf" srcId="{54CAF146-8830-4DC0-9371-993D30ED60A9}" destId="{70874236-2DBA-4C42-B093-DB8E5299D8F9}" srcOrd="9" destOrd="0" presId="urn:microsoft.com/office/officeart/2005/8/layout/vList3#1"/>
    <dgm:cxn modelId="{97B659CE-D1A8-406D-BC2D-21B7E2B00B73}" type="presParOf" srcId="{54CAF146-8830-4DC0-9371-993D30ED60A9}" destId="{011871BC-9C59-4FBF-A4D0-4A821CDB2D41}" srcOrd="10" destOrd="0" presId="urn:microsoft.com/office/officeart/2005/8/layout/vList3#1"/>
    <dgm:cxn modelId="{66790F71-CCDD-4DD1-856A-BA37DE69280C}" type="presParOf" srcId="{011871BC-9C59-4FBF-A4D0-4A821CDB2D41}" destId="{5C729751-882C-4833-9053-F4174F778FFC}" srcOrd="0" destOrd="0" presId="urn:microsoft.com/office/officeart/2005/8/layout/vList3#1"/>
    <dgm:cxn modelId="{0BFCB7AC-2C98-4D47-9838-8D7F07A08C2D}" type="presParOf" srcId="{011871BC-9C59-4FBF-A4D0-4A821CDB2D41}" destId="{2C33D1B0-6059-465C-9D81-652D40E606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1D87B-B44A-4233-BC44-0ACDE4F03B2F}">
      <dsp:nvSpPr>
        <dsp:cNvPr id="0" name=""/>
        <dsp:cNvSpPr/>
      </dsp:nvSpPr>
      <dsp:spPr>
        <a:xfrm>
          <a:off x="1724" y="0"/>
          <a:ext cx="2683634" cy="428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 территории </a:t>
          </a:r>
          <a:r>
            <a:rPr lang="ru-RU" sz="1000" kern="1200" dirty="0" err="1" smtClean="0"/>
            <a:t>Ливенского</a:t>
          </a:r>
          <a:r>
            <a:rPr lang="ru-RU" sz="1000" kern="1200" dirty="0" smtClean="0"/>
            <a:t> района активную инвестиционную деятельность осуществляет ООО «Птичий дворик» по расширению своих производственных мощностей. В 2013 году предприятие ввело в эксплуатацию 13 помещений для выращивания молодняка кур на 390 тыс. голов и инкубаторий. Максимальная производительность инкубатора составляет 12 </a:t>
          </a:r>
          <a:r>
            <a:rPr lang="ru-RU" sz="1000" kern="1200" dirty="0" smtClean="0"/>
            <a:t>млн </a:t>
          </a:r>
          <a:r>
            <a:rPr lang="ru-RU" sz="1000" kern="1200" dirty="0" smtClean="0"/>
            <a:t>яиц на закладку, из которых должны появляться 7,5 </a:t>
          </a:r>
          <a:r>
            <a:rPr lang="ru-RU" sz="1000" kern="1200" dirty="0" smtClean="0"/>
            <a:t>млн </a:t>
          </a:r>
          <a:r>
            <a:rPr lang="ru-RU" sz="1000" kern="1200" dirty="0" smtClean="0"/>
            <a:t>цыплят. </a:t>
          </a:r>
          <a:endParaRPr lang="ru-RU" sz="1000" kern="1200" dirty="0"/>
        </a:p>
      </dsp:txBody>
      <dsp:txXfrm>
        <a:off x="1724" y="1714512"/>
        <a:ext cx="2683634" cy="1714512"/>
      </dsp:txXfrm>
    </dsp:sp>
    <dsp:sp modelId="{5962D06C-3018-4FCF-A92C-C5F45D95A2D8}">
      <dsp:nvSpPr>
        <dsp:cNvPr id="0" name=""/>
        <dsp:cNvSpPr/>
      </dsp:nvSpPr>
      <dsp:spPr>
        <a:xfrm>
          <a:off x="401067" y="155736"/>
          <a:ext cx="1884947" cy="19159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C2B4E-B4C1-417F-9635-6C0F28277C0D}">
      <dsp:nvSpPr>
        <dsp:cNvPr id="0" name=""/>
        <dsp:cNvSpPr/>
      </dsp:nvSpPr>
      <dsp:spPr>
        <a:xfrm>
          <a:off x="2765867" y="0"/>
          <a:ext cx="2683634" cy="428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Для снижения затрат на производство </a:t>
          </a:r>
          <a:r>
            <a:rPr lang="ru-RU" sz="1000" kern="1200" dirty="0" smtClean="0"/>
            <a:t>сахара </a:t>
          </a:r>
          <a:r>
            <a:rPr lang="ru-RU" sz="1000" kern="1200" dirty="0" smtClean="0"/>
            <a:t>ООО «Ливны Сахар» в 2014 году начало строительство собственной теплоэлектростанции</a:t>
          </a:r>
          <a:r>
            <a:rPr lang="ru-RU" sz="1000" kern="1200" dirty="0" smtClean="0"/>
            <a:t>. Рост </a:t>
          </a:r>
          <a:r>
            <a:rPr lang="ru-RU" sz="1000" kern="1200" dirty="0" smtClean="0"/>
            <a:t>цен на энергоносители повышают себестоимость выпускаемой продукции. Собственная теплоэлектростанция позволит снизить затраты в себестоимость продукции с 50% до 25%, сумма экономии составит 70 </a:t>
          </a:r>
          <a:r>
            <a:rPr lang="ru-RU" sz="1000" kern="1200" dirty="0" smtClean="0"/>
            <a:t>млн </a:t>
          </a:r>
          <a:r>
            <a:rPr lang="ru-RU" sz="1000" kern="1200" dirty="0" smtClean="0"/>
            <a:t>рублей. Объем инвестиций на строительство станции составит 450 </a:t>
          </a:r>
          <a:r>
            <a:rPr lang="ru-RU" sz="1000" kern="1200" dirty="0" smtClean="0"/>
            <a:t>млн </a:t>
          </a:r>
          <a:r>
            <a:rPr lang="ru-RU" sz="1000" kern="1200" dirty="0" smtClean="0"/>
            <a:t>рублей. В эксплуатацию объект планируется ввести в 2017 году.</a:t>
          </a:r>
          <a:endParaRPr lang="ru-RU" sz="1000" kern="1200" dirty="0"/>
        </a:p>
      </dsp:txBody>
      <dsp:txXfrm>
        <a:off x="2765867" y="1714512"/>
        <a:ext cx="2683634" cy="1714512"/>
      </dsp:txXfrm>
    </dsp:sp>
    <dsp:sp modelId="{112A1B27-9437-4FD8-91CA-B0249394E683}">
      <dsp:nvSpPr>
        <dsp:cNvPr id="0" name=""/>
        <dsp:cNvSpPr/>
      </dsp:nvSpPr>
      <dsp:spPr>
        <a:xfrm>
          <a:off x="3143272" y="155736"/>
          <a:ext cx="1928824" cy="19159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B707-E678-49D3-ABED-ADAF966E335C}">
      <dsp:nvSpPr>
        <dsp:cNvPr id="0" name=""/>
        <dsp:cNvSpPr/>
      </dsp:nvSpPr>
      <dsp:spPr>
        <a:xfrm>
          <a:off x="5530011" y="0"/>
          <a:ext cx="2683634" cy="4286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 ООО «Речица» для собственных нужд построен комбикормовый завод. Производительность данного предприятия 10 тонн комбикормов в час. Строительство комбикормового завода обошлось ООО «Речица» в 8,5 </a:t>
          </a:r>
          <a:r>
            <a:rPr lang="ru-RU" sz="1000" kern="1200" dirty="0" err="1" smtClean="0"/>
            <a:t>млн</a:t>
          </a:r>
          <a:r>
            <a:rPr lang="ru-RU" sz="1000" kern="1200" dirty="0" smtClean="0"/>
            <a:t> руб.</a:t>
          </a:r>
          <a:endParaRPr lang="ru-RU" sz="1000" kern="1200" dirty="0"/>
        </a:p>
      </dsp:txBody>
      <dsp:txXfrm>
        <a:off x="5530011" y="1714512"/>
        <a:ext cx="2683634" cy="1714512"/>
      </dsp:txXfrm>
    </dsp:sp>
    <dsp:sp modelId="{71FBD02E-85BA-471B-83E9-04B35A3B290B}">
      <dsp:nvSpPr>
        <dsp:cNvPr id="0" name=""/>
        <dsp:cNvSpPr/>
      </dsp:nvSpPr>
      <dsp:spPr>
        <a:xfrm>
          <a:off x="5885477" y="155736"/>
          <a:ext cx="1972700" cy="19159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E768-AD93-4301-A3BE-E0E1F8708005}">
      <dsp:nvSpPr>
        <dsp:cNvPr id="0" name=""/>
        <dsp:cNvSpPr/>
      </dsp:nvSpPr>
      <dsp:spPr>
        <a:xfrm>
          <a:off x="328614" y="3429023"/>
          <a:ext cx="7558140" cy="642942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FD625-1D8C-42AA-BD97-306605ABC731}">
      <dsp:nvSpPr>
        <dsp:cNvPr id="0" name=""/>
        <dsp:cNvSpPr/>
      </dsp:nvSpPr>
      <dsp:spPr>
        <a:xfrm rot="10800000">
          <a:off x="1545279" y="1216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Модернизация промышленного и сельскохозяйственного производства.</a:t>
          </a:r>
          <a:endParaRPr lang="ru-RU" sz="1700" kern="1200" dirty="0"/>
        </a:p>
      </dsp:txBody>
      <dsp:txXfrm rot="10800000">
        <a:off x="1702518" y="1216"/>
        <a:ext cx="5353488" cy="628955"/>
      </dsp:txXfrm>
    </dsp:sp>
    <dsp:sp modelId="{59CEC650-13C9-4A38-8410-EBD7462FB926}">
      <dsp:nvSpPr>
        <dsp:cNvPr id="0" name=""/>
        <dsp:cNvSpPr/>
      </dsp:nvSpPr>
      <dsp:spPr>
        <a:xfrm>
          <a:off x="1230801" y="1216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C76E2-E38E-4094-A44F-09D9F52E480C}">
      <dsp:nvSpPr>
        <dsp:cNvPr id="0" name=""/>
        <dsp:cNvSpPr/>
      </dsp:nvSpPr>
      <dsp:spPr>
        <a:xfrm rot="10800000">
          <a:off x="1545279" y="817920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предприятия, специализирующегося на выращивании овощей в закрытом грунте.</a:t>
          </a:r>
          <a:endParaRPr lang="ru-RU" sz="1700" kern="1200" dirty="0"/>
        </a:p>
      </dsp:txBody>
      <dsp:txXfrm rot="10800000">
        <a:off x="1702518" y="817920"/>
        <a:ext cx="5353488" cy="628955"/>
      </dsp:txXfrm>
    </dsp:sp>
    <dsp:sp modelId="{3C600836-22B9-427D-99FE-6D365D72CFCB}">
      <dsp:nvSpPr>
        <dsp:cNvPr id="0" name=""/>
        <dsp:cNvSpPr/>
      </dsp:nvSpPr>
      <dsp:spPr>
        <a:xfrm>
          <a:off x="1230801" y="817920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BF1B3-33E8-4BF0-B6DF-FF1AD5039038}">
      <dsp:nvSpPr>
        <dsp:cNvPr id="0" name=""/>
        <dsp:cNvSpPr/>
      </dsp:nvSpPr>
      <dsp:spPr>
        <a:xfrm rot="10800000">
          <a:off x="1545279" y="1634624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Строительство предприятия по переработке ТБО.</a:t>
          </a:r>
          <a:endParaRPr lang="ru-RU" sz="1700" kern="1200" dirty="0"/>
        </a:p>
      </dsp:txBody>
      <dsp:txXfrm rot="10800000">
        <a:off x="1702518" y="1634624"/>
        <a:ext cx="5353488" cy="628955"/>
      </dsp:txXfrm>
    </dsp:sp>
    <dsp:sp modelId="{0B733DD0-C4EC-4E48-A29E-D6DBF3A819F8}">
      <dsp:nvSpPr>
        <dsp:cNvPr id="0" name=""/>
        <dsp:cNvSpPr/>
      </dsp:nvSpPr>
      <dsp:spPr>
        <a:xfrm>
          <a:off x="1230801" y="1634624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53ED6-6ACD-4543-A82F-1F344437A308}">
      <dsp:nvSpPr>
        <dsp:cNvPr id="0" name=""/>
        <dsp:cNvSpPr/>
      </dsp:nvSpPr>
      <dsp:spPr>
        <a:xfrm rot="10800000">
          <a:off x="1545279" y="2451327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предприятий с глубокой переработкой зерновых культур.</a:t>
          </a:r>
          <a:endParaRPr lang="ru-RU" sz="1700" kern="1200" dirty="0"/>
        </a:p>
      </dsp:txBody>
      <dsp:txXfrm rot="10800000">
        <a:off x="1702518" y="2451327"/>
        <a:ext cx="5353488" cy="628955"/>
      </dsp:txXfrm>
    </dsp:sp>
    <dsp:sp modelId="{AA48E272-8587-4A39-832C-012D39789B18}">
      <dsp:nvSpPr>
        <dsp:cNvPr id="0" name=""/>
        <dsp:cNvSpPr/>
      </dsp:nvSpPr>
      <dsp:spPr>
        <a:xfrm>
          <a:off x="1230801" y="2451327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42864-D058-4B7D-B0C9-11F9EB74302D}">
      <dsp:nvSpPr>
        <dsp:cNvPr id="0" name=""/>
        <dsp:cNvSpPr/>
      </dsp:nvSpPr>
      <dsp:spPr>
        <a:xfrm rot="10800000">
          <a:off x="1545279" y="3268031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Строиельство</a:t>
          </a:r>
          <a:r>
            <a:rPr lang="ru-RU" sz="1700" kern="1200" dirty="0" smtClean="0"/>
            <a:t> </a:t>
          </a:r>
          <a:r>
            <a:rPr lang="ru-RU" sz="1700" kern="1200" dirty="0" smtClean="0"/>
            <a:t>животноводческих комплексов.</a:t>
          </a:r>
          <a:endParaRPr lang="ru-RU" sz="1700" kern="1200" dirty="0"/>
        </a:p>
      </dsp:txBody>
      <dsp:txXfrm rot="10800000">
        <a:off x="1702518" y="3268031"/>
        <a:ext cx="5353488" cy="628955"/>
      </dsp:txXfrm>
    </dsp:sp>
    <dsp:sp modelId="{5BC25CD9-254A-4573-9E8E-A6A4EC4E4B97}">
      <dsp:nvSpPr>
        <dsp:cNvPr id="0" name=""/>
        <dsp:cNvSpPr/>
      </dsp:nvSpPr>
      <dsp:spPr>
        <a:xfrm>
          <a:off x="1230801" y="3268031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3D1B0-6059-465C-9D81-652D40E6061F}">
      <dsp:nvSpPr>
        <dsp:cNvPr id="0" name=""/>
        <dsp:cNvSpPr/>
      </dsp:nvSpPr>
      <dsp:spPr>
        <a:xfrm rot="10800000">
          <a:off x="1545279" y="4084735"/>
          <a:ext cx="5510727" cy="62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52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птицеводства.</a:t>
          </a:r>
          <a:endParaRPr lang="ru-RU" sz="1700" kern="1200" dirty="0"/>
        </a:p>
      </dsp:txBody>
      <dsp:txXfrm rot="10800000">
        <a:off x="1702518" y="4084735"/>
        <a:ext cx="5353488" cy="628955"/>
      </dsp:txXfrm>
    </dsp:sp>
    <dsp:sp modelId="{5C729751-882C-4833-9053-F4174F778FFC}">
      <dsp:nvSpPr>
        <dsp:cNvPr id="0" name=""/>
        <dsp:cNvSpPr/>
      </dsp:nvSpPr>
      <dsp:spPr>
        <a:xfrm>
          <a:off x="1230801" y="4084735"/>
          <a:ext cx="628955" cy="628955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28C3-A820-4C57-BF35-8394D4289DF3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F53C-9BD3-4839-9E17-9D7520F3F9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l="8442" r="8442"/>
          <a:stretch>
            <a:fillRect/>
          </a:stretch>
        </p:blipFill>
        <p:spPr>
          <a:xfrm>
            <a:off x="0" y="-7932"/>
            <a:ext cx="9144000" cy="68659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14744" y="190477"/>
            <a:ext cx="1785950" cy="154782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герб орл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42852"/>
            <a:ext cx="1052560" cy="14287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1428736"/>
            <a:ext cx="7572428" cy="92869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714488"/>
            <a:ext cx="70648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 </a:t>
            </a:r>
            <a:r>
              <a:rPr lang="ru-RU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ОРЕЛ» - Новая инвестиционная стратегия Орловской области</a:t>
            </a:r>
            <a:endParaRPr lang="ru-RU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428868"/>
            <a:ext cx="7072362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3000372"/>
            <a:ext cx="5000660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3571876"/>
            <a:ext cx="5000660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2571744"/>
            <a:ext cx="6684137" cy="19005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47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Инвестиционный потенциал </a:t>
            </a:r>
          </a:p>
          <a:p>
            <a:pPr>
              <a:lnSpc>
                <a:spcPts val="4700"/>
              </a:lnSpc>
            </a:pP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</a:p>
          <a:p>
            <a:pPr>
              <a:lnSpc>
                <a:spcPts val="47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Орловской области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2357430"/>
            <a:ext cx="2000264" cy="2286016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герб райо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786058"/>
            <a:ext cx="1285886" cy="160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60281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узнаваемости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81699"/>
              </p:ext>
            </p:extLst>
          </p:nvPr>
        </p:nvGraphicFramePr>
        <p:xfrm>
          <a:off x="428596" y="1397000"/>
          <a:ext cx="8143932" cy="431801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143272"/>
                <a:gridCol w="5000660"/>
              </a:tblGrid>
              <a:tr h="2159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just"/>
                      <a:r>
                        <a:rPr lang="ru-RU" sz="1000" b="1" u="sng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Инструментальный ансамбль «</a:t>
                      </a:r>
                      <a:r>
                        <a:rPr lang="ru-RU" sz="1000" b="1" u="sng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Ливенские</a:t>
                      </a:r>
                      <a:r>
                        <a:rPr lang="ru-RU" sz="1000" b="1" u="sng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гармошки»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МБУ </a:t>
                      </a:r>
                      <a:r>
                        <a:rPr lang="ru-RU" sz="10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Ливенского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района «Центральный районный Дом культуры» был создан в 1964 году. В 1966 году ему было присвоено звание «Народный коллектив». В 2014 году ансамбль отметил свой 50-летний юбилей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Данный 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  первым в регионе получил звание «Заслуженный коллектив народного творчества Орловской области». Ансамбль получил звание за высокие достижения в сохранении и развитии традиционной культуры и народного художественного творчества Орловской </a:t>
                      </a:r>
                      <a:r>
                        <a:rPr lang="ru-RU" sz="10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области.Коллектив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является непременным участником и лауреатом многих всероссийских конкурсов. В 2012 году 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</a:t>
                      </a:r>
                      <a:r>
                        <a:rPr lang="ru-RU" sz="1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ансамбля Виталий Демидов за большой вклад в развитие народного творчества был удостоен правительственной премии «Душа России».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59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err="1" smtClean="0"/>
                        <a:t>Плешковская</a:t>
                      </a:r>
                      <a:r>
                        <a:rPr lang="ru-RU" sz="1000" b="1" u="sng" dirty="0" smtClean="0"/>
                        <a:t> игрушка</a:t>
                      </a:r>
                      <a:r>
                        <a:rPr lang="ru-RU" sz="1000" b="1" dirty="0" smtClean="0"/>
                        <a:t> – одна из древнейших игрушек центра России, возникшая в селе Плешково </a:t>
                      </a:r>
                      <a:r>
                        <a:rPr lang="ru-RU" sz="1000" b="1" dirty="0" err="1" smtClean="0"/>
                        <a:t>Ливенского</a:t>
                      </a:r>
                      <a:r>
                        <a:rPr lang="ru-RU" sz="1000" b="1" dirty="0" smtClean="0"/>
                        <a:t> района Орловской области. Деревня Плешково славилась своими мастерами, глиняными товарами, ярмарками, на которые съезжался народ не только из соседних деревень, </a:t>
                      </a:r>
                      <a:r>
                        <a:rPr lang="ru-RU" sz="1000" b="1" dirty="0" smtClean="0"/>
                        <a:t>но и из </a:t>
                      </a:r>
                      <a:r>
                        <a:rPr lang="ru-RU" sz="1000" b="1" dirty="0" smtClean="0"/>
                        <a:t>Орла. Игрушки лепились из местной глины золотистых оттенков и не требовали замысловатой росписи.</a:t>
                      </a:r>
                      <a:endParaRPr lang="ru-RU" sz="1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fah0nu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428736"/>
            <a:ext cx="3000395" cy="2049332"/>
          </a:xfrm>
          <a:prstGeom prst="rect">
            <a:avLst/>
          </a:prstGeom>
        </p:spPr>
      </p:pic>
      <p:pic>
        <p:nvPicPr>
          <p:cNvPr id="12" name="Рисунок 11" descr="plesh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876"/>
            <a:ext cx="3000396" cy="206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1142976" y="714356"/>
            <a:ext cx="6745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Реализованные (реализуемые) инвестиционные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проекты на территории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Рисунок 14" descr="08.png"/>
          <p:cNvPicPr>
            <a:picLocks noChangeAspect="1"/>
          </p:cNvPicPr>
          <p:nvPr/>
        </p:nvPicPr>
        <p:blipFill>
          <a:blip r:embed="rId3"/>
          <a:srcRect l="25962"/>
          <a:stretch>
            <a:fillRect/>
          </a:stretch>
        </p:blipFill>
        <p:spPr>
          <a:xfrm>
            <a:off x="0" y="1714488"/>
            <a:ext cx="3667118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810341"/>
            <a:ext cx="6572296" cy="355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700"/>
              </a:lnSpc>
            </a:pPr>
            <a:r>
              <a:rPr lang="ru-RU" sz="1000" b="1" dirty="0" smtClean="0"/>
              <a:t>На территории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района осуществляют свою деятельность 5 инвестиционных компаний: ЗАО «</a:t>
            </a:r>
            <a:r>
              <a:rPr lang="ru-RU" sz="1000" b="1" dirty="0" err="1" smtClean="0"/>
              <a:t>Орелагроюг</a:t>
            </a:r>
            <a:r>
              <a:rPr lang="ru-RU" sz="1000" b="1" dirty="0" smtClean="0"/>
              <a:t>», ООО «Орловский лидер», ООО «Авангард-Агро-Орел», ООО «</a:t>
            </a:r>
            <a:r>
              <a:rPr lang="ru-RU" sz="1000" b="1" dirty="0" err="1" smtClean="0"/>
              <a:t>Эксима-агро</a:t>
            </a:r>
            <a:r>
              <a:rPr lang="ru-RU" sz="1000" b="1" dirty="0" smtClean="0"/>
              <a:t>», </a:t>
            </a:r>
            <a:r>
              <a:rPr lang="ru-RU" sz="1000" b="1" dirty="0" smtClean="0"/>
              <a:t>группа </a:t>
            </a:r>
            <a:r>
              <a:rPr lang="ru-RU" sz="1000" b="1" dirty="0" smtClean="0"/>
              <a:t>компаний «Агропром МТД». 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/>
              <a:t>За три последних года на развитие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района направлено 2198,5 млн. руб., из них в 2015 году – 607,6 млн. руб. Темп роста инвестиций к 2014 году составил </a:t>
            </a:r>
            <a:r>
              <a:rPr lang="ru-RU" sz="1000" b="1" dirty="0" smtClean="0"/>
              <a:t>64,6%. </a:t>
            </a:r>
            <a:r>
              <a:rPr lang="ru-RU" sz="1000" b="1" dirty="0" smtClean="0"/>
              <a:t>Основную долю в общем объеме инвестиционных вложений занимает сельское хозяйство – </a:t>
            </a:r>
            <a:r>
              <a:rPr lang="ru-RU" sz="1000" b="1" dirty="0" smtClean="0"/>
              <a:t>65%. </a:t>
            </a:r>
            <a:r>
              <a:rPr lang="ru-RU" sz="1000" b="1" dirty="0" smtClean="0"/>
              <a:t>В последние годы сельхозпредприятия района обновляют машинный парк, приобретают современную технику. В 2015 году сельхозпредприятиями было направлено более 266,7 млн рублей на приобретение техники: комбайнов, </a:t>
            </a:r>
            <a:r>
              <a:rPr lang="ru-RU" sz="1000" b="1" dirty="0" smtClean="0"/>
              <a:t>тракторов </a:t>
            </a:r>
            <a:r>
              <a:rPr lang="ru-RU" sz="1000" b="1" dirty="0" smtClean="0"/>
              <a:t>и т. д. 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/>
              <a:t>В производственной сфере инвестиции направляются на приобретение основных средств и модернизацию технологических процессов.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/>
              <a:t>В </a:t>
            </a:r>
            <a:r>
              <a:rPr lang="ru-RU" sz="1000" b="1" dirty="0" smtClean="0"/>
              <a:t>течение </a:t>
            </a:r>
            <a:r>
              <a:rPr lang="ru-RU" sz="1000" b="1" dirty="0" smtClean="0"/>
              <a:t>3-х последних лет успешно реализованы инвестиционные проекты ООО «Птичий дворик», ООО «Речица», на 80 % реализован проект ООО «Ливны Сахар».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В 2016 году ООО «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Здоровецкое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» намерено начать реконструкцию молочно-товарной фермы на 300 голов, с переводом на боксовое содержание коров. На эти цели предполагается освоить 10 млн. рублей.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ООО «Ливны Сахар» продолжит начатое строительство теплоэлектростанции. Пуско-наладочные работы планируются на июнь 2016 года.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1142976" y="714356"/>
            <a:ext cx="67455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Реализованные (реализуемые) инвестиционные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проекты на территории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17461783"/>
              </p:ext>
            </p:extLst>
          </p:nvPr>
        </p:nvGraphicFramePr>
        <p:xfrm>
          <a:off x="428596" y="1571613"/>
          <a:ext cx="821537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5782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Приоритеты развития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42651901"/>
              </p:ext>
            </p:extLst>
          </p:nvPr>
        </p:nvGraphicFramePr>
        <p:xfrm>
          <a:off x="428596" y="1214422"/>
          <a:ext cx="828680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-57325" y="714356"/>
            <a:ext cx="9272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о земельных участках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(площадки для дальнейшего размещения Индустриальных парков)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24925"/>
              </p:ext>
            </p:extLst>
          </p:nvPr>
        </p:nvGraphicFramePr>
        <p:xfrm>
          <a:off x="285720" y="1785926"/>
          <a:ext cx="8429684" cy="425079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9574"/>
                <a:gridCol w="4899628"/>
                <a:gridCol w="2810482"/>
              </a:tblGrid>
              <a:tr h="119282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№ </a:t>
                      </a:r>
                      <a:r>
                        <a:rPr lang="ru-RU" sz="800" dirty="0" err="1"/>
                        <a:t>п</a:t>
                      </a:r>
                      <a:r>
                        <a:rPr lang="ru-RU" sz="800" dirty="0"/>
                        <a:t>/</a:t>
                      </a:r>
                      <a:r>
                        <a:rPr lang="ru-RU" sz="800" dirty="0" err="1"/>
                        <a:t>п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Параметры земельного участка </a:t>
                      </a:r>
                      <a:r>
                        <a:rPr lang="ru-RU" sz="800" dirty="0" smtClean="0"/>
                        <a:t>№ 5 </a:t>
                      </a:r>
                      <a:r>
                        <a:rPr lang="ru-RU" sz="800" dirty="0"/>
                        <a:t>для размещения производства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858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1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Местоположение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Орловская область, </a:t>
                      </a:r>
                      <a:r>
                        <a:rPr lang="ru-RU" sz="800" dirty="0" err="1"/>
                        <a:t>Ливенский</a:t>
                      </a:r>
                      <a:r>
                        <a:rPr lang="ru-RU" sz="800" dirty="0"/>
                        <a:t> район, вблизи ул. Фрунзе, в </a:t>
                      </a:r>
                      <a:r>
                        <a:rPr lang="ru-RU" sz="800" dirty="0" smtClean="0"/>
                        <a:t>границах </a:t>
                      </a:r>
                      <a:r>
                        <a:rPr lang="ru-RU" sz="800" dirty="0" err="1"/>
                        <a:t>СХК</a:t>
                      </a:r>
                      <a:r>
                        <a:rPr lang="ru-RU" sz="800" dirty="0"/>
                        <a:t> «</a:t>
                      </a:r>
                      <a:r>
                        <a:rPr lang="ru-RU" sz="800" dirty="0" err="1"/>
                        <a:t>Моногаровское</a:t>
                      </a:r>
                      <a:r>
                        <a:rPr lang="ru-RU" sz="800" dirty="0"/>
                        <a:t>»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5646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2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Спутниковые координаты (широта, долгота) 4 га.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72570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Кадастровый номер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5646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4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Площадь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4 га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Категория земель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земли сельскохозяйственного назначения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6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Собственник (пользователь) земельного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МО Ливенский район тел. 8(48677) 2-19-73, E-mail: livr@adm.orel.ru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7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Разрешенное использование земельного участка (в соответствии с правилами землепользования и застройки муниципального образования)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Не установлено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12929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8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Обременение (фактическое использование земельного участка)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Не используется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12929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9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градостроительного плана земельного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нет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10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Ограничения использования земельного участка (санитарно-защитные зоны, охранные зоны и др.)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нет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11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на земельном участке водоемов, </a:t>
                      </a:r>
                      <a:r>
                        <a:rPr lang="ru-RU" sz="800" dirty="0" err="1"/>
                        <a:t>зелѐныхнасаждений, </a:t>
                      </a:r>
                      <a:r>
                        <a:rPr lang="ru-RU" sz="800" dirty="0"/>
                        <a:t>особенности рельефа территории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рельеф ровный, водоёмы и зелёные насаждения отсутствуют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79050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12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(удаленность от земельного участка) объектов транспортной инфраструктуры):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1) автомобильные дороги с твёрдым покрытием (асфальтобетон, бетон), муниципальный транспорт (краткая характеристика);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2) железнодорожная магистраль, станция, тупик, ветка, подкрановые пути, краткая характеристика (в том числе электрифицированные, </a:t>
                      </a:r>
                      <a:r>
                        <a:rPr lang="ru-RU" sz="800" dirty="0" err="1"/>
                        <a:t>неэлектрифицированные</a:t>
                      </a:r>
                      <a:r>
                        <a:rPr lang="ru-RU" sz="800" dirty="0"/>
                        <a:t>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3) водный транспортный путь, пристань, причальная стенка и др. (краткая характеристика);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4) аэропорт (грузовые и пассажирские перевозки), краткая характеристика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0,1 км</a:t>
                      </a:r>
                      <a:r>
                        <a:rPr lang="ru-RU" sz="800" dirty="0" smtClean="0"/>
                        <a:t>. до </a:t>
                      </a:r>
                      <a:r>
                        <a:rPr lang="ru-RU" sz="800" dirty="0"/>
                        <a:t>а/д «Ливны-Верховье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0,1 км</a:t>
                      </a:r>
                      <a:r>
                        <a:rPr lang="ru-RU" sz="800" dirty="0" smtClean="0"/>
                        <a:t>. до </a:t>
                      </a:r>
                      <a:r>
                        <a:rPr lang="ru-RU" sz="800" dirty="0"/>
                        <a:t>ж/д «</a:t>
                      </a:r>
                      <a:r>
                        <a:rPr lang="ru-RU" sz="800" dirty="0" err="1"/>
                        <a:t>Орѐл-Мармыжи</a:t>
                      </a:r>
                      <a:r>
                        <a:rPr lang="ru-RU" sz="800" dirty="0"/>
                        <a:t>» до </a:t>
                      </a:r>
                      <a:r>
                        <a:rPr lang="ru-RU" sz="800" dirty="0" smtClean="0"/>
                        <a:t>станции - </a:t>
                      </a:r>
                      <a:r>
                        <a:rPr lang="ru-RU" sz="800" dirty="0"/>
                        <a:t>3 км.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41161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13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(удалённость от земельного участка) сетей </a:t>
                      </a:r>
                      <a:r>
                        <a:rPr lang="ru-RU" sz="800" dirty="0" smtClean="0"/>
                        <a:t>инженерно-технического </a:t>
                      </a:r>
                      <a:r>
                        <a:rPr lang="ru-RU" sz="800" dirty="0"/>
                        <a:t>обеспечения и объектов инженерной инфра- структуры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1) объекты </a:t>
                      </a:r>
                      <a:r>
                        <a:rPr lang="ru-RU" sz="800" dirty="0"/>
                        <a:t>водоснабжения (тип: артезианские скважины, насосные станции, водонапорные башни, магистральные сети, мощность объектов водоснабжения, возможность и условия подключения</a:t>
                      </a:r>
                      <a:r>
                        <a:rPr lang="ru-RU" sz="800" dirty="0" smtClean="0"/>
                        <a:t>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</a:t>
                      </a:r>
                      <a:r>
                        <a:rPr lang="ru-RU" sz="800" dirty="0"/>
                        <a:t>) канализация (тип: бытовая, ливневая, канализационная насосная станция, очистные сооружения, мощность, возможность и условия подключения);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3) объекты газоснабжения (тип: магистральные сети, распределительные устройства,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4) объекты электроснабжения (тип: электрические линии, подстанции,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5) объекты теплоснабжения (тип: центральные тепловые подстанции, сети,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6) полигон для размещения бытовых, промышленных и производственных отходов (тип, мощность, возможность и условия дополнительного размещения отходов);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7) телефонизация площадки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до водопроводных сетей ОАО «</a:t>
                      </a:r>
                      <a:r>
                        <a:rPr lang="ru-RU" sz="800" dirty="0" err="1"/>
                        <a:t>Орёлнефтепродукт</a:t>
                      </a:r>
                      <a:r>
                        <a:rPr lang="ru-RU" sz="800" dirty="0"/>
                        <a:t>» -200 м.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 -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до газопровода низкого давления – 100 м.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35 </a:t>
                      </a:r>
                      <a:r>
                        <a:rPr lang="ru-RU" sz="800" dirty="0" err="1"/>
                        <a:t>кV</a:t>
                      </a:r>
                      <a:r>
                        <a:rPr lang="ru-RU" sz="800" dirty="0"/>
                        <a:t> -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14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Расстояние от земельного участка до жилых массивов, водоёмов, природоохранных и санитарно-защитных зон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300 м. до жилого массива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15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Перечень и характеристика зданий, сооружений и других объектов, находящихся на земельном участке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146" marR="2414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-57325" y="714356"/>
            <a:ext cx="92727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о земельных участках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(площадки для дальнейшего размещения Индустриальных парков)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15889"/>
              </p:ext>
            </p:extLst>
          </p:nvPr>
        </p:nvGraphicFramePr>
        <p:xfrm>
          <a:off x="285720" y="1785926"/>
          <a:ext cx="8429684" cy="42638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9574"/>
                <a:gridCol w="4899628"/>
                <a:gridCol w="2810482"/>
              </a:tblGrid>
              <a:tr h="119282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№ </a:t>
                      </a:r>
                      <a:r>
                        <a:rPr lang="ru-RU" sz="800" dirty="0" err="1"/>
                        <a:t>п</a:t>
                      </a:r>
                      <a:r>
                        <a:rPr lang="ru-RU" sz="800" dirty="0"/>
                        <a:t>/</a:t>
                      </a:r>
                      <a:r>
                        <a:rPr lang="ru-RU" sz="800" dirty="0" err="1"/>
                        <a:t>п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Параметры земельного участка </a:t>
                      </a:r>
                      <a:r>
                        <a:rPr lang="ru-RU" sz="800" dirty="0" smtClean="0"/>
                        <a:t>№ 8 </a:t>
                      </a:r>
                      <a:r>
                        <a:rPr lang="ru-RU" sz="800" dirty="0"/>
                        <a:t>для размещения производства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858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1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Местоположение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Орловская область, Ливенский район, в границах ОАО «Ливныптицевод»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6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2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Спутниковые координаты (широта, долгота) 4 га.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70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3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Кадастровый номер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-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6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4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Площадь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5,7 га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5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Категория земель 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земли сельскохозяйственного назначения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6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Собственник (пользователь) земельного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МО </a:t>
                      </a:r>
                      <a:r>
                        <a:rPr lang="ru-RU" sz="800" dirty="0" err="1"/>
                        <a:t>Ливенский</a:t>
                      </a:r>
                      <a:r>
                        <a:rPr lang="ru-RU" sz="800" dirty="0"/>
                        <a:t> </a:t>
                      </a:r>
                      <a:r>
                        <a:rPr lang="ru-RU" sz="800" dirty="0" smtClean="0"/>
                        <a:t>район, </a:t>
                      </a:r>
                      <a:r>
                        <a:rPr lang="ru-RU" sz="800" dirty="0"/>
                        <a:t>тел. 8(48677) 2-19-73, E-</a:t>
                      </a:r>
                      <a:r>
                        <a:rPr lang="ru-RU" sz="800" dirty="0" err="1"/>
                        <a:t>mail</a:t>
                      </a:r>
                      <a:r>
                        <a:rPr lang="ru-RU" sz="800" dirty="0"/>
                        <a:t>: </a:t>
                      </a:r>
                      <a:r>
                        <a:rPr lang="ru-RU" sz="800" dirty="0" err="1"/>
                        <a:t>livr@adm.orel.ru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7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Разрешенное использование земельного участка (в соответствии с правилами землепользования и застройки муниципального образования)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Для ведения с/х производства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929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8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Обременение (фактическое использование земельного участка)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Многолетние травы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929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9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градостроительного плана земельного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нет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10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Ограничения использования земельного участка (санитарно-защитные зоны, охранные зоны и др.)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охранная зона ЛЭП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11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на земельном участке водоемов, </a:t>
                      </a:r>
                      <a:r>
                        <a:rPr lang="ru-RU" sz="800" dirty="0" err="1"/>
                        <a:t>зелѐных </a:t>
                      </a:r>
                      <a:r>
                        <a:rPr lang="ru-RU" sz="800" dirty="0"/>
                        <a:t>насаждений, особенности рельефа территории участка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рельеф ровный, водоёмы и зелёные насаждения отсутствуют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50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12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(удаленность от земельного участка) объектов транспортной инфраструктуры):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1) автомобильные дороги с твёрдым покрытием (асфальтобетон, бетон), муниципальный транспорт (краткая характеристика);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2) железнодорожная магистраль, станция, тупик, ветка, подкрановые пути, краткая характеристика (в том числе электрифицированные, </a:t>
                      </a:r>
                      <a:r>
                        <a:rPr lang="ru-RU" sz="800" dirty="0" err="1"/>
                        <a:t>неэлектрифицированные</a:t>
                      </a:r>
                      <a:r>
                        <a:rPr lang="ru-RU" sz="800" dirty="0"/>
                        <a:t>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3) водный транспортный путь, пристань, причальная стенка и др. (краткая характеристика);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4) аэропорт (грузовые и пассажирские перевозки), краткая характеристика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0,3 км</a:t>
                      </a:r>
                      <a:r>
                        <a:rPr lang="ru-RU" sz="800" dirty="0" smtClean="0"/>
                        <a:t>. до </a:t>
                      </a:r>
                      <a:r>
                        <a:rPr lang="ru-RU" sz="800" dirty="0"/>
                        <a:t>а/д «Ливны-Крутое»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0,1 км</a:t>
                      </a:r>
                      <a:r>
                        <a:rPr lang="ru-RU" sz="800" dirty="0" smtClean="0"/>
                        <a:t>. до </a:t>
                      </a:r>
                      <a:r>
                        <a:rPr lang="ru-RU" sz="800" dirty="0"/>
                        <a:t>ж/д ветки ведущей к ж/д «</a:t>
                      </a:r>
                      <a:r>
                        <a:rPr lang="ru-RU" sz="800" dirty="0" err="1"/>
                        <a:t>Орѐл-Мармыжи</a:t>
                      </a:r>
                      <a:r>
                        <a:rPr lang="ru-RU" sz="800" dirty="0"/>
                        <a:t>» до </a:t>
                      </a:r>
                      <a:r>
                        <a:rPr lang="ru-RU" sz="800" dirty="0" smtClean="0"/>
                        <a:t>станции - </a:t>
                      </a:r>
                      <a:r>
                        <a:rPr lang="ru-RU" sz="800" dirty="0"/>
                        <a:t>3 км.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615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13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Наличие (удалённость от земельного участка) сетей </a:t>
                      </a:r>
                      <a:r>
                        <a:rPr lang="ru-RU" sz="800" dirty="0" smtClean="0"/>
                        <a:t>инженерно-технического </a:t>
                      </a:r>
                      <a:r>
                        <a:rPr lang="ru-RU" sz="800" dirty="0"/>
                        <a:t>обеспечения и объектов инженерной </a:t>
                      </a:r>
                      <a:r>
                        <a:rPr lang="ru-RU" sz="800" dirty="0" smtClean="0"/>
                        <a:t>инфра-структуры </a:t>
                      </a:r>
                      <a:endParaRPr lang="ru-RU" sz="800" dirty="0"/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1) объекты </a:t>
                      </a:r>
                      <a:r>
                        <a:rPr lang="ru-RU" sz="800" dirty="0"/>
                        <a:t>водоснабжения (тип: артезианские скважины, насосные станции, водонапорные башни, магистральные сети, мощность объектов водоснабжения, возможность и условия подключения</a:t>
                      </a:r>
                      <a:r>
                        <a:rPr lang="ru-RU" sz="800" dirty="0" smtClean="0"/>
                        <a:t>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/>
                        <a:t>2</a:t>
                      </a:r>
                      <a:r>
                        <a:rPr lang="ru-RU" sz="800" dirty="0"/>
                        <a:t>) канализация (тип: бытовая, ливневая, канализационная насосная станция, очистные сооружения, мощность, возможность и условия подключения); 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3) объекты газоснабжения (тип: магистральные сети, распределительные устройства,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4) объекты электроснабжения (тип: электрические линии, подстанции,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5) объекты теплоснабжения (тип: центральные тепловые подстанции, сети, мощность, возможность и условия подключения);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6) полигон для размещения бытовых, промышленных и производственных отходов (тип, мощность, возможность и условия дополнительного размещения отходов);</a:t>
                      </a:r>
                    </a:p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7) телефонизация площадки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до в.н. башни </a:t>
                      </a:r>
                      <a:r>
                        <a:rPr lang="ru-RU" sz="800" dirty="0" smtClean="0"/>
                        <a:t>– 200 м</a:t>
                      </a:r>
                      <a:r>
                        <a:rPr lang="ru-RU" sz="800" dirty="0"/>
                        <a:t>,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 -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до газопровода низкого давления – 300 м.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35 </a:t>
                      </a:r>
                      <a:r>
                        <a:rPr lang="ru-RU" sz="800" dirty="0" err="1"/>
                        <a:t>кV</a:t>
                      </a:r>
                      <a:r>
                        <a:rPr lang="ru-RU" sz="800" dirty="0"/>
                        <a:t> - 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</a:p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14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Расстояние от земельного участка до жилых массивов, водоёмов, природоохранных и санитарно-защитных зон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1000 м. до жилого массива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394"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15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/>
                        <a:t>Перечень и характеристика зданий, сооружений и других объектов, находящихся на земельном участке</a:t>
                      </a:r>
                      <a:endParaRPr lang="ru-RU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ru-RU" sz="800" dirty="0"/>
                        <a:t>-</a:t>
                      </a:r>
                      <a:endParaRPr lang="ru-RU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928662" y="714356"/>
            <a:ext cx="7198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Мероприятия, направленные на улучшение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инвестиционной конъюнктуры в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Ливенском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районе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09.png"/>
          <p:cNvPicPr>
            <a:picLocks noChangeAspect="1"/>
          </p:cNvPicPr>
          <p:nvPr/>
        </p:nvPicPr>
        <p:blipFill>
          <a:blip r:embed="rId3"/>
          <a:srcRect l="18751"/>
          <a:stretch>
            <a:fillRect/>
          </a:stretch>
        </p:blipFill>
        <p:spPr>
          <a:xfrm>
            <a:off x="0" y="1857364"/>
            <a:ext cx="4024309" cy="37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1810341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000" b="1" dirty="0"/>
              <a:t>Оценка развития инвестиционной деятельности в районе позволяет отметить, что администрацией района на протяжении ряда лет предпринимались системные меры по поддержанию инвестиционной активности. Главной целью принимаемых мер являлось создание прозрачного и хорошо отлаженного механизма по привлечению и реализации поступающих в район инвестиций. С этой целью организован и проводится регулярный мониторинг инвестиционного процесса, создана единая информационная база данных инвестиционных проектов и банк информации о свободных земельных участках, использование которых возможно при реализации инвестиционных проектов.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sp>
        <p:nvSpPr>
          <p:cNvPr id="13" name="Прямоугольник 12"/>
          <p:cNvSpPr/>
          <p:nvPr/>
        </p:nvSpPr>
        <p:spPr>
          <a:xfrm>
            <a:off x="1643042" y="714356"/>
            <a:ext cx="58099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Проекты, которые хотели бы реализовать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территории МО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3"/>
          <a:srcRect l="23078"/>
          <a:stretch>
            <a:fillRect/>
          </a:stretch>
        </p:blipFill>
        <p:spPr>
          <a:xfrm>
            <a:off x="0" y="1857364"/>
            <a:ext cx="3809994" cy="371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40" y="1810341"/>
            <a:ext cx="5786478" cy="377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Инвестиционный проект организации на территории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Ливенского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района современного предприятия, специализирующегося на выращивании овощей в закрытом грунте 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Цель проекта: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- развитие сельскохозяйственного производства на </a:t>
            </a:r>
            <a:r>
              <a:rPr lang="ru-RU" sz="1000" b="1" smtClean="0">
                <a:solidFill>
                  <a:schemeClr val="tx2">
                    <a:lumMod val="50000"/>
                  </a:schemeClr>
                </a:solidFill>
              </a:rPr>
              <a:t>территории </a:t>
            </a:r>
            <a:r>
              <a:rPr lang="ru-RU" sz="1000" b="1" smtClean="0">
                <a:solidFill>
                  <a:schemeClr val="tx2">
                    <a:lumMod val="50000"/>
                  </a:schemeClr>
                </a:solidFill>
              </a:rPr>
              <a:t>области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путем создания новых эффективных производств;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- обеспечение условий для удовлетворения спроса населения на овощную продукцию;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- создание дополнительных рабочих мест.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Задача проекта: выращивание овощной продукции в закрытом грунте круглогодично: помидоры, огурцы, салат и т.п.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Планируемое техническое оснащение предприятия должно соответствовать современному уровню подобных предприятий Европы. Весь производственный процесс направлен на экономию энергоресурсов. 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Реализация продукции предприятия возможна на региональном рынке, а также в соседних областях. </a:t>
            </a:r>
          </a:p>
          <a:p>
            <a:pPr indent="457200" algn="just">
              <a:lnSpc>
                <a:spcPts val="1700"/>
              </a:lnSpc>
            </a:pP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Действующие мощности по выращиванию овощей в закрытом грунте в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Ливенском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районе и других районах области отсутствуют. Доступное транспортное сообщение района позволит поставлять готовую продукцию на продовольственные рынки Орловской области.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rcRect l="8442" r="8442"/>
          <a:stretch>
            <a:fillRect/>
          </a:stretch>
        </p:blipFill>
        <p:spPr>
          <a:xfrm>
            <a:off x="0" y="-7932"/>
            <a:ext cx="9144000" cy="68659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1500174"/>
            <a:ext cx="4572032" cy="92869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714488"/>
            <a:ext cx="70009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Контактная информация</a:t>
            </a:r>
            <a:endParaRPr lang="ru-RU" sz="28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2214554"/>
            <a:ext cx="8358246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857496"/>
            <a:ext cx="6072230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429000"/>
            <a:ext cx="5500726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4000504"/>
            <a:ext cx="5643602" cy="107157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394724"/>
            <a:ext cx="9144000" cy="3105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7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303857, г. Ливны, ул. Курская, д. 14</a:t>
            </a:r>
          </a:p>
          <a:p>
            <a:pPr algn="ctr">
              <a:lnSpc>
                <a:spcPts val="4700"/>
              </a:lnSpc>
            </a:pP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E-mail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livr@adm.orel.ru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ts val="47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тел. 8 (48677) 2-19-73</a:t>
            </a:r>
          </a:p>
          <a:p>
            <a:pPr algn="ctr">
              <a:lnSpc>
                <a:spcPts val="47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факс 8 (48677) 2-17-86 </a:t>
            </a:r>
          </a:p>
          <a:p>
            <a:pPr algn="ctr">
              <a:lnSpc>
                <a:spcPts val="4700"/>
              </a:lnSpc>
            </a:pP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7" descr="фон2.jpg"/>
          <p:cNvPicPr>
            <a:picLocks noChangeAspect="1"/>
          </p:cNvPicPr>
          <p:nvPr/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  <a:prstGeom prst="rect">
            <a:avLst/>
          </a:prstGeom>
        </p:spPr>
      </p:pic>
      <p:pic>
        <p:nvPicPr>
          <p:cNvPr id="23" name="Рисунок 22" descr="rtchopy9.png"/>
          <p:cNvPicPr>
            <a:picLocks noChangeAspect="1"/>
          </p:cNvPicPr>
          <p:nvPr/>
        </p:nvPicPr>
        <p:blipFill>
          <a:blip r:embed="rId3"/>
          <a:srcRect l="30990"/>
          <a:stretch>
            <a:fillRect/>
          </a:stretch>
        </p:blipFill>
        <p:spPr>
          <a:xfrm>
            <a:off x="0" y="1494315"/>
            <a:ext cx="4136231" cy="3720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4678" y="967633"/>
            <a:ext cx="5500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друзья!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вашему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вниманию комплексную и достоверную информацию, необходимую инвестору для своевременного принятия правильного решения.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гарантируем потенциальным инвесторам создание оптимальных условий для успешного ведения бизнеса: оперативное решение вопросов, прозрачность процессов, открытый диалог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заинтересованы в том, чтобы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был эффективным, стабильным и способствовал развитию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Ливенского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района. </a:t>
            </a:r>
          </a:p>
          <a:p>
            <a:pPr indent="457200"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долгосрочному и взаимовыгодному сотрудничеству!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11" name="Рисунок 10" descr="Untitled-1.png"/>
          <p:cNvPicPr>
            <a:picLocks noChangeAspect="1"/>
          </p:cNvPicPr>
          <p:nvPr/>
        </p:nvPicPr>
        <p:blipFill>
          <a:blip r:embed="rId3"/>
          <a:srcRect l="21635"/>
          <a:stretch>
            <a:fillRect/>
          </a:stretch>
        </p:blipFill>
        <p:spPr>
          <a:xfrm>
            <a:off x="0" y="1500174"/>
            <a:ext cx="3881433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300"/>
              </a:lnSpc>
            </a:pP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Ливенский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район 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основан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в 1611 году.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Он расположен в юго-восточной её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части 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является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самым большим в Орловской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области.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Площадь 1806,3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км²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. Район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граничит с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Краснозоренским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Верховским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, Покровским,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Должанским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Колпнянским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районами Орловской области. На востоке и юго-востоке граничит с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Измалковским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</a:rPr>
              <a:t>Долгоруковским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Воловским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районами Липецкой области.</a:t>
            </a:r>
          </a:p>
          <a:p>
            <a:pPr indent="457200" algn="just">
              <a:lnSpc>
                <a:spcPts val="1300"/>
              </a:lnSpc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Экологическая ситуация в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Ливенском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районе характеризуется относительной устойчивостью. Это связано с отсутствием в районе индустриальных гигантов и крупных разработок полезных ископаемых.</a:t>
            </a:r>
          </a:p>
          <a:p>
            <a:pPr indent="457200" algn="just">
              <a:lnSpc>
                <a:spcPts val="1300"/>
              </a:lnSpc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Климат района –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умеренно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континентальный, сравнительно теплый,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умеренно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влажный. Характеризуется неравномерным распределением осадков, температуры и влажности по временам года. Максимальная температура летом +38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градусов,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минимальная зимой - 39 градусов. Осадки по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району: в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юго-западной и центральной части 400-500 мм, на севере и юго-востоке до 550мм.</a:t>
            </a:r>
          </a:p>
          <a:p>
            <a:pPr indent="457200" algn="just">
              <a:lnSpc>
                <a:spcPts val="1300"/>
              </a:lnSpc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Вся территория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Ливенского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района расположена в бассейне реки Сосны. Также по территории района протекают реки Сосна, Ливенка, Труды, Тим,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Кшень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Олым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. По характеру растительного мира район относится к зоне лесостепи. В лесах произрастает свыше 60 видов деревьев и кустарников. Основными лесообразующими породами являются дуб, ясень, клен, вяз, липа, береза, осина, сосна, ель. Урочища Лесное Ямское и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Липовчик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отнесены к особо охраняемым объектам – памятникам природы. Они представляют собой остатки широколиственных высокопродуктивных насаждений, произраставших в далекие времена. Свыше 2000 гектаров на территории района занимают противоэрозионные леса. Их главная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функция –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защита почв от водной и ветровой эрозии, предотвращения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заовраживания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indent="457200" algn="just">
              <a:lnSpc>
                <a:spcPts val="1300"/>
              </a:lnSpc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Территория района обладает почвенным разнообразием, так как расположена в переходной зоне от степей к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лесостепям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. Основной массив почв представлен оподзоленными и выщелоченными черноземами - 70% от общей площади района, затем следуют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темно-серые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лесные почвы – 20%, на остальные почвенные разновидности –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пойменно-луговые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, аллювиально-делювиальные, щебенчатые – приходится - 10%.</a:t>
            </a:r>
          </a:p>
          <a:p>
            <a:pPr indent="457200" algn="just">
              <a:lnSpc>
                <a:spcPts val="1300"/>
              </a:lnSpc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Из полезных ископаемых на территории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района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имеются песок, глина, известняк.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Плешковское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месторождение нижнемеловых глин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юго-западе района у села Введенское, мощность пласта в среднем равна 3,38 метра, толщина покрывающих пород – от 0,4 до 16 метров, запасы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– около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млн. тонн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. В 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районе разрабатываются известняки </a:t>
            </a:r>
            <a:r>
              <a:rPr lang="ru-RU" sz="1000" b="1" dirty="0" err="1">
                <a:solidFill>
                  <a:schemeClr val="tx2">
                    <a:lumMod val="50000"/>
                  </a:schemeClr>
                </a:solidFill>
              </a:rPr>
              <a:t>Ливенской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толщи. Средняя мощность известняков от 6,2 до 11,5 метров. Запасы месторождений составляют 3718 тыс. м3. Многочисленные месторождения песков слагают террасы реки Сосны, их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мощность –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</a:rPr>
              <a:t>10 м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714356"/>
            <a:ext cx="5746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Природно-климатические преимущества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12" name="Рисунок 11" descr="02.png"/>
          <p:cNvPicPr>
            <a:picLocks noChangeAspect="1"/>
          </p:cNvPicPr>
          <p:nvPr/>
        </p:nvPicPr>
        <p:blipFill>
          <a:blip r:embed="rId3"/>
          <a:srcRect l="28847"/>
          <a:stretch>
            <a:fillRect/>
          </a:stretch>
        </p:blipFill>
        <p:spPr>
          <a:xfrm>
            <a:off x="0" y="1500174"/>
            <a:ext cx="3524242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74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400"/>
              </a:lnSpc>
            </a:pPr>
            <a:r>
              <a:rPr lang="ru-RU" sz="1000" b="1" dirty="0"/>
              <a:t>Основной отраслью экономики </a:t>
            </a:r>
            <a:r>
              <a:rPr lang="ru-RU" sz="1000" b="1" dirty="0" err="1"/>
              <a:t>Ливенского</a:t>
            </a:r>
            <a:r>
              <a:rPr lang="ru-RU" sz="1000" b="1" dirty="0"/>
              <a:t> района является сельское хозяйство. В аграрном секторе района успешно осуществляют производственную деятельность 22 сельскохозяйственных </a:t>
            </a:r>
            <a:r>
              <a:rPr lang="ru-RU" sz="1000" b="1" dirty="0" smtClean="0"/>
              <a:t>предприятия </a:t>
            </a:r>
            <a:r>
              <a:rPr lang="ru-RU" sz="1000" b="1" dirty="0"/>
              <a:t>различных </a:t>
            </a:r>
            <a:r>
              <a:rPr lang="ru-RU" sz="1000" b="1" dirty="0" smtClean="0"/>
              <a:t>организационно-правовых </a:t>
            </a:r>
            <a:r>
              <a:rPr lang="ru-RU" sz="1000" b="1" dirty="0"/>
              <a:t>форм, 1 агрофирма, 28 крестьянских (фермерских) хозяйств</a:t>
            </a:r>
            <a:r>
              <a:rPr lang="ru-RU" sz="1000" b="1" dirty="0" smtClean="0"/>
              <a:t>. Основную </a:t>
            </a:r>
            <a:r>
              <a:rPr lang="ru-RU" sz="1000" b="1" dirty="0"/>
              <a:t>долю в произведенной продукции занимает продукция </a:t>
            </a:r>
            <a:r>
              <a:rPr lang="ru-RU" sz="1000" b="1" dirty="0" smtClean="0"/>
              <a:t>растениеводства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ru-RU" sz="1000" b="1" dirty="0" smtClean="0"/>
              <a:t> </a:t>
            </a:r>
            <a:r>
              <a:rPr lang="ru-RU" sz="1000" b="1" dirty="0"/>
              <a:t>64%, на долю продукции животноводства приходится 36%. 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На 124,3 тыс. га посевной площади сельскохозяйственные предприятия, </a:t>
            </a:r>
            <a:r>
              <a:rPr lang="ru-RU" sz="1000" b="1" dirty="0" smtClean="0"/>
              <a:t>крестьянские </a:t>
            </a:r>
            <a:r>
              <a:rPr lang="ru-RU" sz="1000" b="1" dirty="0"/>
              <a:t>(фермерские) хозяйства, хозяйства населений выращивают зерновые культуры, сахарную свеклу, картофель, овощи, масличные и кормовые культуры. Основную долю в структуре посевных площадей - 66% занимают зерновые культуры, 11</a:t>
            </a:r>
            <a:r>
              <a:rPr lang="ru-RU" sz="1000" b="1" dirty="0" smtClean="0"/>
              <a:t>% - </a:t>
            </a:r>
            <a:r>
              <a:rPr lang="ru-RU" sz="1000" b="1" dirty="0"/>
              <a:t>технические и масличные культуры, 3% - картофель и овощи, 20</a:t>
            </a:r>
            <a:r>
              <a:rPr lang="ru-RU" sz="1000" b="1" dirty="0" smtClean="0"/>
              <a:t>% - </a:t>
            </a:r>
            <a:r>
              <a:rPr lang="ru-RU" sz="1000" b="1" dirty="0"/>
              <a:t>кормовые культуры. Крупными сельхозпредприятиями района, где стабильно развиваются отрасли растениеводства и </a:t>
            </a:r>
            <a:r>
              <a:rPr lang="ru-RU" sz="1000" b="1" dirty="0" smtClean="0"/>
              <a:t>животноводства, </a:t>
            </a:r>
            <a:r>
              <a:rPr lang="ru-RU" sz="1000" b="1" dirty="0"/>
              <a:t>являются: ОАО Агрофирма «</a:t>
            </a:r>
            <a:r>
              <a:rPr lang="ru-RU" sz="1000" b="1" dirty="0" err="1"/>
              <a:t>Ливенское</a:t>
            </a:r>
            <a:r>
              <a:rPr lang="ru-RU" sz="1000" b="1" dirty="0"/>
              <a:t> мясо», КХ «50 лет Октября», АО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ПЗ</a:t>
            </a:r>
            <a:r>
              <a:rPr lang="ru-RU" sz="1000" b="1" dirty="0" smtClean="0"/>
              <a:t> </a:t>
            </a:r>
            <a:r>
              <a:rPr lang="ru-RU" sz="1000" b="1" dirty="0"/>
              <a:t>им. </a:t>
            </a:r>
            <a:r>
              <a:rPr lang="ru-RU" sz="1000" b="1" dirty="0" err="1" smtClean="0"/>
              <a:t>А.С.Георгиевского</a:t>
            </a:r>
            <a:r>
              <a:rPr lang="ru-RU" sz="1000" b="1" dirty="0" smtClean="0"/>
              <a:t>», </a:t>
            </a:r>
            <a:r>
              <a:rPr lang="ru-RU" sz="1000" b="1" dirty="0"/>
              <a:t>ОАО «Сосновка», ООО «Речица», АО «ПЗ Сергиевский», АОНП «Успенское», ЗАО «Орловское», ООО «Коротыш». Растениеводство преобладает в </a:t>
            </a:r>
            <a:r>
              <a:rPr lang="ru-RU" sz="1000" b="1" dirty="0" smtClean="0"/>
              <a:t>сельхозпредприятиях: </a:t>
            </a:r>
            <a:r>
              <a:rPr lang="ru-RU" sz="1000" b="1" dirty="0"/>
              <a:t>ООО «</a:t>
            </a:r>
            <a:r>
              <a:rPr lang="ru-RU" sz="1000" b="1" dirty="0" err="1" smtClean="0"/>
              <a:t>СельхозИнвест</a:t>
            </a:r>
            <a:r>
              <a:rPr lang="ru-RU" sz="1000" b="1" dirty="0"/>
              <a:t>», ООО «</a:t>
            </a:r>
            <a:r>
              <a:rPr lang="ru-RU" sz="1000" b="1" dirty="0" err="1"/>
              <a:t>ЛивныИнтерТехнология</a:t>
            </a:r>
            <a:r>
              <a:rPr lang="ru-RU" sz="1000" b="1" dirty="0"/>
              <a:t>», ООО </a:t>
            </a:r>
            <a:r>
              <a:rPr lang="ru-RU" sz="1000" b="1" dirty="0" smtClean="0"/>
              <a:t>«</a:t>
            </a:r>
            <a:r>
              <a:rPr lang="ru-RU" sz="1000" b="1" dirty="0" smtClean="0"/>
              <a:t>Авангард-Агро-Орел» </a:t>
            </a:r>
            <a:r>
              <a:rPr lang="ru-RU" sz="1000" b="1" dirty="0" err="1"/>
              <a:t>СХП</a:t>
            </a:r>
            <a:r>
              <a:rPr lang="ru-RU" sz="1000" b="1" dirty="0"/>
              <a:t> </a:t>
            </a:r>
            <a:r>
              <a:rPr lang="ru-RU" sz="1000" b="1" dirty="0" smtClean="0"/>
              <a:t>«</a:t>
            </a:r>
            <a:r>
              <a:rPr lang="ru-RU" sz="1000" b="1" dirty="0" err="1" smtClean="0"/>
              <a:t>Ливенское</a:t>
            </a:r>
            <a:r>
              <a:rPr lang="ru-RU" sz="1000" b="1" dirty="0" smtClean="0"/>
              <a:t> 1».</a:t>
            </a:r>
            <a:endParaRPr lang="ru-RU" sz="1000" b="1" dirty="0"/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Животноводство </a:t>
            </a:r>
            <a:r>
              <a:rPr lang="ru-RU" sz="1000" b="1" dirty="0" err="1"/>
              <a:t>Ливенского</a:t>
            </a:r>
            <a:r>
              <a:rPr lang="ru-RU" sz="1000" b="1" dirty="0"/>
              <a:t> района представлено </a:t>
            </a:r>
            <a:r>
              <a:rPr lang="ru-RU" sz="1000" b="1" dirty="0" err="1"/>
              <a:t>подотраслями</a:t>
            </a:r>
            <a:r>
              <a:rPr lang="ru-RU" sz="1000" b="1" dirty="0"/>
              <a:t>: молочное и мясное скотоводство, свиноводство, птицеводство, овцеводство. 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Основными направлениями развития животноводства в районе является дальнейшая интенсификация молочного и мясного скотоводства на основе реконструкции и модернизации действующих мощностей по современным </a:t>
            </a:r>
            <a:r>
              <a:rPr lang="ru-RU" sz="1000" b="1" dirty="0" err="1" smtClean="0"/>
              <a:t>энерго</a:t>
            </a:r>
            <a:r>
              <a:rPr lang="ru-RU" sz="1000" b="1" dirty="0" smtClean="0"/>
              <a:t>- </a:t>
            </a:r>
            <a:r>
              <a:rPr lang="ru-RU" sz="1000" b="1" dirty="0"/>
              <a:t>и ресурсосберегающим технологиям.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Производство валовой продукции сельского хозяйства в действующих ценах во всех категориях хозяйств в 2015 году (по оценке) составило 7,2 млрд. руб.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Валовый </a:t>
            </a:r>
            <a:r>
              <a:rPr lang="ru-RU" sz="1000" b="1" dirty="0"/>
              <a:t>сбор зерна в весе составил 193 тыс. тонн, урожайность зерновых – 27,3 </a:t>
            </a:r>
            <a:r>
              <a:rPr lang="ru-RU" sz="1000" b="1" dirty="0" err="1"/>
              <a:t>ц</a:t>
            </a:r>
            <a:r>
              <a:rPr lang="ru-RU" sz="1000" b="1" dirty="0"/>
              <a:t>/га; сахарной свеклы – 359,3 тыс. тонн при урожайности 326,0 </a:t>
            </a:r>
            <a:r>
              <a:rPr lang="ru-RU" sz="1000" b="1" dirty="0" err="1"/>
              <a:t>ц</a:t>
            </a:r>
            <a:r>
              <a:rPr lang="ru-RU" sz="1000" b="1" dirty="0"/>
              <a:t>/га.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Поголовье КРС в сельскохозяйственных организациях района составляет 20,7 тыс. </a:t>
            </a:r>
            <a:r>
              <a:rPr lang="ru-RU" sz="1000" b="1" dirty="0" smtClean="0"/>
              <a:t>голов, </a:t>
            </a:r>
            <a:r>
              <a:rPr lang="ru-RU" sz="1000" b="1" dirty="0"/>
              <a:t>в т.ч. коров </a:t>
            </a:r>
            <a:r>
              <a:rPr lang="ru-RU" sz="1000" b="1" dirty="0" smtClean="0"/>
              <a:t>– 6,5 </a:t>
            </a:r>
            <a:r>
              <a:rPr lang="ru-RU" sz="1000" b="1" dirty="0"/>
              <a:t>тыс. голов, валовый надой молока сельскохозяйственными организациями в 2015 году составил 33,7 тыс. тонн, произведено мяса в живом весе – 11,4 тыс. тонн.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714356"/>
            <a:ext cx="50348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Специализация сельского хозяйства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7" name="Рисунок 6" descr="03.png"/>
          <p:cNvPicPr>
            <a:picLocks noChangeAspect="1"/>
          </p:cNvPicPr>
          <p:nvPr/>
        </p:nvPicPr>
        <p:blipFill>
          <a:blip r:embed="rId3"/>
          <a:srcRect l="29414"/>
          <a:stretch>
            <a:fillRect/>
          </a:stretch>
        </p:blipFill>
        <p:spPr>
          <a:xfrm>
            <a:off x="0" y="1500174"/>
            <a:ext cx="3428928" cy="3714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74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400"/>
              </a:lnSpc>
            </a:pPr>
            <a:r>
              <a:rPr lang="ru-RU" sz="1000" b="1" dirty="0"/>
              <a:t>Промышленный сектор экономики представлен 4 основными предприятиями: АО «</a:t>
            </a:r>
            <a:r>
              <a:rPr lang="ru-RU" sz="1000" b="1" dirty="0" err="1"/>
              <a:t>Ливнынасос</a:t>
            </a:r>
            <a:r>
              <a:rPr lang="ru-RU" sz="1000" b="1" dirty="0"/>
              <a:t>», ООО «Ливны Сахар», </a:t>
            </a:r>
            <a:r>
              <a:rPr lang="ru-RU" sz="1000" b="1" dirty="0" err="1"/>
              <a:t>Ливенский</a:t>
            </a:r>
            <a:r>
              <a:rPr lang="ru-RU" sz="1000" b="1" dirty="0"/>
              <a:t> филиал ОАО «Орловского завода силикатного кирпича» и мясокомбинат ОАО Агрофирма «</a:t>
            </a:r>
            <a:r>
              <a:rPr lang="ru-RU" sz="1000" b="1" dirty="0" err="1"/>
              <a:t>Ливенское</a:t>
            </a:r>
            <a:r>
              <a:rPr lang="ru-RU" sz="1000" b="1" dirty="0"/>
              <a:t> мясо», расположенный на территории г. Ливны</a:t>
            </a:r>
            <a:r>
              <a:rPr lang="ru-RU" sz="1000" b="1" dirty="0" smtClean="0"/>
              <a:t>.</a:t>
            </a:r>
            <a:endParaRPr lang="ru-RU" sz="1000" b="1" dirty="0"/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АО «</a:t>
            </a:r>
            <a:r>
              <a:rPr lang="ru-RU" sz="1000" b="1" dirty="0" err="1"/>
              <a:t>Ливнынасос</a:t>
            </a:r>
            <a:r>
              <a:rPr lang="ru-RU" sz="1000" b="1" dirty="0"/>
              <a:t>» является крупным производителем центробежных скважинных насосов типа ЭЦВ и обеспечивает 70% потребности рынка в насосах, предназначенных для подъема воды из артезианских скважин с целью осуществления водоснабжения, орошения и других подобных работ. На сегодня освоено более 800 типоразмеров для 4-х</a:t>
            </a:r>
            <a:r>
              <a:rPr lang="ru-RU" sz="1000" b="1" dirty="0" smtClean="0"/>
              <a:t>, 5-ти</a:t>
            </a:r>
            <a:r>
              <a:rPr lang="ru-RU" sz="1000" b="1" dirty="0"/>
              <a:t>, 6-ти</a:t>
            </a:r>
            <a:r>
              <a:rPr lang="ru-RU" sz="1000" b="1" dirty="0" smtClean="0"/>
              <a:t>, 8-ми, 10-ти, 12-ти </a:t>
            </a:r>
            <a:r>
              <a:rPr lang="ru-RU" sz="1000" b="1" dirty="0"/>
              <a:t>дюймовых скважин. Завод обладает большим потенциалом как в области </a:t>
            </a:r>
            <a:r>
              <a:rPr lang="ru-RU" sz="1000" b="1" dirty="0" smtClean="0"/>
              <a:t>разработки </a:t>
            </a:r>
            <a:r>
              <a:rPr lang="ru-RU" sz="1000" b="1" dirty="0"/>
              <a:t>новых образцов продукции, так и в области производства</a:t>
            </a:r>
            <a:r>
              <a:rPr lang="ru-RU" sz="1000" b="1" dirty="0" smtClean="0"/>
              <a:t>.</a:t>
            </a:r>
            <a:endParaRPr lang="ru-RU" sz="1000" b="1" dirty="0"/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ООО «Ливны Сахар» занимается производством сахара-песка и патоки для кондитерских изделий</a:t>
            </a:r>
            <a:r>
              <a:rPr lang="ru-RU" sz="1000" b="1" dirty="0" smtClean="0"/>
              <a:t>. Мощность </a:t>
            </a:r>
            <a:r>
              <a:rPr lang="ru-RU" sz="1000" b="1" dirty="0"/>
              <a:t>завода 2700 тонн сахарной свеклы в сутки. За последние три года достигнуты самые высокие показатели по заготовке сырья и выработке </a:t>
            </a:r>
            <a:r>
              <a:rPr lang="ru-RU" sz="1000" b="1" dirty="0" smtClean="0"/>
              <a:t>сахара-песка</a:t>
            </a:r>
            <a:r>
              <a:rPr lang="ru-RU" sz="1000" b="1" dirty="0" smtClean="0"/>
              <a:t>.</a:t>
            </a:r>
            <a:endParaRPr lang="ru-RU" sz="1000" b="1" dirty="0"/>
          </a:p>
          <a:p>
            <a:pPr indent="457200" algn="just">
              <a:lnSpc>
                <a:spcPts val="1400"/>
              </a:lnSpc>
            </a:pPr>
            <a:r>
              <a:rPr lang="ru-RU" sz="1000" b="1" dirty="0" err="1"/>
              <a:t>Ливенский</a:t>
            </a:r>
            <a:r>
              <a:rPr lang="ru-RU" sz="1000" b="1" dirty="0"/>
              <a:t> филиал ОАО «Орловского завода силикатного кирпича» занимается изготовлением силикатного кирпича</a:t>
            </a:r>
            <a:r>
              <a:rPr lang="ru-RU" sz="1000" b="1" dirty="0" smtClean="0"/>
              <a:t>. Предприятие </a:t>
            </a:r>
            <a:r>
              <a:rPr lang="ru-RU" sz="1000" b="1" dirty="0"/>
              <a:t>активно внедряет новые технологии производства, увеличивает объемы реализации продукции за счет освоения новых потребительских рынков.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Мясокомбинат ОАО Агрофирма «</a:t>
            </a:r>
            <a:r>
              <a:rPr lang="ru-RU" sz="1000" b="1" dirty="0" err="1"/>
              <a:t>Ливенское</a:t>
            </a:r>
            <a:r>
              <a:rPr lang="ru-RU" sz="1000" b="1" dirty="0"/>
              <a:t> мясо» является производителем колбасных изделий с 1953 г. Для выработки колбасных изделий используется сырье собственного производства, которое выращивается на комплексах Агрофирмы. В состав Агрофирмы входят пять подразделений: мясокомбинат, </a:t>
            </a:r>
            <a:r>
              <a:rPr lang="ru-RU" sz="1000" b="1" dirty="0" err="1"/>
              <a:t>свинокомплекс</a:t>
            </a:r>
            <a:r>
              <a:rPr lang="ru-RU" sz="1000" b="1" dirty="0"/>
              <a:t>, комплекс по производству КРС и четыре сельхозпредприятия. Предприятие выпускает порядка 100 видов колбасных изделий. Интегрированная схема Агрофирмы направлена на получение конечного продукта, используя замкнутый цикл от выращивания кормов, скота до производства мясопродуктов и реализации их потребителю, </a:t>
            </a:r>
            <a:r>
              <a:rPr lang="ru-RU" sz="1000" b="1" dirty="0" smtClean="0"/>
              <a:t>что гарантирует </a:t>
            </a:r>
            <a:r>
              <a:rPr lang="ru-RU" sz="1000" b="1" dirty="0"/>
              <a:t>стабильно высокое качество, экологическую чистоту и безопасность продуктов питания.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/>
              <a:t>Промышленные предприятия </a:t>
            </a:r>
            <a:r>
              <a:rPr lang="ru-RU" sz="1000" b="1" dirty="0" err="1"/>
              <a:t>Ливенского</a:t>
            </a:r>
            <a:r>
              <a:rPr lang="ru-RU" sz="1000" b="1" dirty="0"/>
              <a:t> района стараются не снижать достигнутых объёмов производства. По итогам 2015 года объём отгруженных товаров собственного производства по промышленным предприятиям оценивается в сумме 3 млрд. 508 млн. рублей, с темпом роста к 2014 </a:t>
            </a:r>
            <a:r>
              <a:rPr lang="ru-RU" sz="1000" b="1" dirty="0" smtClean="0"/>
              <a:t>году </a:t>
            </a:r>
            <a:r>
              <a:rPr lang="ru-RU" sz="1000" b="1" dirty="0"/>
              <a:t>108,7% в действующих ценах.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714356"/>
            <a:ext cx="2603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Промышленность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9" name="Рисунок 8" descr="04.png"/>
          <p:cNvPicPr>
            <a:picLocks noChangeAspect="1"/>
          </p:cNvPicPr>
          <p:nvPr/>
        </p:nvPicPr>
        <p:blipFill>
          <a:blip r:embed="rId3"/>
          <a:srcRect l="18751"/>
          <a:stretch>
            <a:fillRect/>
          </a:stretch>
        </p:blipFill>
        <p:spPr>
          <a:xfrm>
            <a:off x="0" y="1500174"/>
            <a:ext cx="4024309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68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000" b="1" dirty="0"/>
              <a:t>Административно район делится на 16 сельских поселений, объединяющих 145 населенных </a:t>
            </a:r>
            <a:r>
              <a:rPr lang="ru-RU" sz="1000" b="1" dirty="0" smtClean="0"/>
              <a:t>пунктов. </a:t>
            </a:r>
            <a:r>
              <a:rPr lang="ru-RU" sz="1000" b="1" dirty="0" smtClean="0"/>
              <a:t>Центром </a:t>
            </a:r>
            <a:r>
              <a:rPr lang="ru-RU" sz="1000" b="1" dirty="0"/>
              <a:t>района является город </a:t>
            </a:r>
            <a:r>
              <a:rPr lang="ru-RU" sz="1000" b="1" dirty="0" smtClean="0"/>
              <a:t>Ливны, </a:t>
            </a:r>
            <a:r>
              <a:rPr lang="ru-RU" sz="1000" b="1" dirty="0"/>
              <a:t>расположенный в 145 км от областного центра г. Орел. Железнодорожные линии связывают район с г. Орел, </a:t>
            </a:r>
            <a:r>
              <a:rPr lang="ru-RU" sz="1000" b="1" dirty="0" err="1"/>
              <a:t>Должанским</a:t>
            </a:r>
            <a:r>
              <a:rPr lang="ru-RU" sz="1000" b="1" dirty="0"/>
              <a:t>, </a:t>
            </a:r>
            <a:r>
              <a:rPr lang="ru-RU" sz="1000" b="1" dirty="0" err="1"/>
              <a:t>Залегощенским</a:t>
            </a:r>
            <a:r>
              <a:rPr lang="ru-RU" sz="1000" b="1" dirty="0"/>
              <a:t>, </a:t>
            </a:r>
            <a:r>
              <a:rPr lang="ru-RU" sz="1000" b="1" dirty="0" err="1"/>
              <a:t>Верховским</a:t>
            </a:r>
            <a:r>
              <a:rPr lang="ru-RU" sz="1000" b="1" dirty="0"/>
              <a:t> районами, Курской областью. Прямое автобусное сообщение имеется с городами Москва, Орел, Курск, Липецк, Елец, Воронеж.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Общая численность населения составляет 30,8  тыс. человек. Численность пенсионеров составляет 9,7 тыс. человек, численность экономически активного </a:t>
            </a:r>
            <a:r>
              <a:rPr lang="ru-RU" sz="1000" b="1" dirty="0" smtClean="0"/>
              <a:t>населения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ru-RU" sz="1000" b="1" dirty="0" smtClean="0"/>
              <a:t> </a:t>
            </a:r>
            <a:r>
              <a:rPr lang="ru-RU" sz="1000" b="1" dirty="0"/>
              <a:t>12,5 тыс. человек. </a:t>
            </a:r>
            <a:r>
              <a:rPr lang="ru-RU" sz="1000" b="1" dirty="0" err="1"/>
              <a:t>Ливенский</a:t>
            </a:r>
            <a:r>
              <a:rPr lang="ru-RU" sz="1000" b="1" dirty="0"/>
              <a:t> район в Орловской области занимает пятое место по численности </a:t>
            </a:r>
            <a:r>
              <a:rPr lang="ru-RU" sz="1000" b="1" dirty="0" smtClean="0"/>
              <a:t>населения </a:t>
            </a:r>
            <a:r>
              <a:rPr lang="ru-RU" sz="1000" b="1" dirty="0"/>
              <a:t>и </a:t>
            </a:r>
            <a:r>
              <a:rPr lang="ru-RU" sz="1000" b="1" dirty="0" smtClean="0"/>
              <a:t>восьмое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ru-RU" sz="1000" b="1" dirty="0" smtClean="0"/>
              <a:t> </a:t>
            </a:r>
            <a:r>
              <a:rPr lang="ru-RU" sz="1000" b="1" dirty="0"/>
              <a:t>по плотности населения.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В районе зарегистрировано 226 предприятий различной формы собственности и 608 индивидуальных предпринимателей</a:t>
            </a:r>
            <a:r>
              <a:rPr lang="ru-RU" sz="1000" b="1" dirty="0" smtClean="0"/>
              <a:t>. Наибольшее </a:t>
            </a:r>
            <a:r>
              <a:rPr lang="ru-RU" sz="1000" b="1" dirty="0"/>
              <a:t>число индивидуальных предпринимателей действует в следующих отраслях: в торговле – 51%, в транспорте – 29%, в сельском хозяйстве - 8%, в обрабатывающем производстве – 4%, в строительстве – 4%, в сфере операции с недвижимым имуществом - 2%, предоставление коммунальных услуг – 2%.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Торговое обслуживание сельского населения осуществляет 112 магазинов, 3 объекта мелкорозничной торговли, представленных в виде торговых павильонов и </a:t>
            </a:r>
            <a:r>
              <a:rPr lang="ru-RU" sz="1000" b="1" dirty="0" smtClean="0"/>
              <a:t>киосков, </a:t>
            </a:r>
            <a:r>
              <a:rPr lang="ru-RU" sz="1000" b="1" dirty="0"/>
              <a:t>и 7 предприятий общественного питания.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Малые предприятия и индивидуальные предприниматели обеспечивают снабжение населения продуктами питания, товарами промышленной группы.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Для удовлетворения потребностей жителей 46 отдаленных населенных пунктов товарами первой необходимости 10 предпринимателей занимаются развозной торговлей.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/>
              <a:t>Из общего числа стационарных магазинов 42 (37,5%) принадлежат </a:t>
            </a:r>
            <a:r>
              <a:rPr lang="ru-RU" sz="1000" b="1" dirty="0" err="1"/>
              <a:t>Ливенскому</a:t>
            </a:r>
            <a:r>
              <a:rPr lang="ru-RU" sz="1000" b="1" dirty="0"/>
              <a:t> </a:t>
            </a:r>
            <a:r>
              <a:rPr lang="ru-RU" sz="1000" b="1" dirty="0" err="1"/>
              <a:t>райпо</a:t>
            </a:r>
            <a:r>
              <a:rPr lang="ru-RU" sz="1000" b="1" dirty="0"/>
              <a:t>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0454" y="714356"/>
            <a:ext cx="2861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Ресурсные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7" name="Рисунок 6" descr="05.png"/>
          <p:cNvPicPr>
            <a:picLocks noChangeAspect="1"/>
          </p:cNvPicPr>
          <p:nvPr/>
        </p:nvPicPr>
        <p:blipFill>
          <a:blip r:embed="rId3"/>
          <a:srcRect l="25962"/>
          <a:stretch>
            <a:fillRect/>
          </a:stretch>
        </p:blipFill>
        <p:spPr>
          <a:xfrm>
            <a:off x="-32" y="1500174"/>
            <a:ext cx="3667119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37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000" b="1" dirty="0" smtClean="0"/>
              <a:t>В районе развита многофункциональная социальная инфраструктура. Обеспечиваются необходимые условия для эффективного функционирования учреждений образования, культуры и здравоохранения.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 smtClean="0"/>
              <a:t>В муниципальную систему образования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района входит 30 школ, 3 учреждения дополнительного образования детей, 3 детских сада. В школах района обучается 2143 учащихся, 779 детей посещают детские сады и дошкольные группы при образовательных учреждениях. В дошкольных учреждениях отсутствует очередность. Все учащиеся образовательных учреждений получают горячее питание. Большое внимание в районе уделяется организации летнего отдыха и занятости детей.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 smtClean="0"/>
              <a:t>Медицинские услуги населению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района оказывают: 1 больница, 4 амбулатории, 40 </a:t>
            </a:r>
            <a:r>
              <a:rPr lang="ru-RU" sz="1000" b="1" dirty="0" err="1" smtClean="0"/>
              <a:t>фельшерско</a:t>
            </a:r>
            <a:r>
              <a:rPr lang="ru-RU" sz="1000" b="1" dirty="0"/>
              <a:t>-</a:t>
            </a:r>
            <a:r>
              <a:rPr lang="ru-RU" sz="1000" b="1" dirty="0" smtClean="0"/>
              <a:t>акушерских </a:t>
            </a:r>
            <a:r>
              <a:rPr lang="ru-RU" sz="1000" b="1" dirty="0" smtClean="0"/>
              <a:t>пунктов. Население района также пользуется услугами </a:t>
            </a:r>
            <a:r>
              <a:rPr lang="ru-RU" sz="1000" b="1" dirty="0" err="1" smtClean="0"/>
              <a:t>Ливенской</a:t>
            </a:r>
            <a:r>
              <a:rPr lang="ru-RU" sz="1000" b="1" dirty="0" smtClean="0"/>
              <a:t> центральной районной </a:t>
            </a:r>
            <a:r>
              <a:rPr lang="ru-RU" sz="1000" b="1" dirty="0" smtClean="0"/>
              <a:t>больницы, </a:t>
            </a:r>
            <a:r>
              <a:rPr lang="ru-RU" sz="1000" b="1" dirty="0" smtClean="0"/>
              <a:t>расположенной на территории г. Ливны. На базе амбулаторий и участковых больниц работают семейные врачебные практики.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b="1" dirty="0" smtClean="0"/>
              <a:t>Культура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района представлена МБУ «Центральный районный </a:t>
            </a:r>
            <a:r>
              <a:rPr lang="ru-RU" sz="1000" b="1" dirty="0" smtClean="0"/>
              <a:t>Дом </a:t>
            </a:r>
            <a:r>
              <a:rPr lang="ru-RU" sz="1000" b="1" dirty="0" smtClean="0"/>
              <a:t>культуры», МБУ «Центральная </a:t>
            </a:r>
            <a:r>
              <a:rPr lang="ru-RU" sz="1000" b="1" dirty="0" err="1" smtClean="0"/>
              <a:t>межпоселенческая</a:t>
            </a:r>
            <a:r>
              <a:rPr lang="ru-RU" sz="1000" b="1" dirty="0" smtClean="0"/>
              <a:t> библиотека им. </a:t>
            </a:r>
            <a:r>
              <a:rPr lang="ru-RU" sz="1000" b="1" dirty="0" err="1" smtClean="0"/>
              <a:t>А.С</a:t>
            </a:r>
            <a:r>
              <a:rPr lang="ru-RU" sz="1000" b="1" dirty="0" smtClean="0"/>
              <a:t>. Пушкина</a:t>
            </a:r>
            <a:r>
              <a:rPr lang="ru-RU" sz="1000" b="1" dirty="0" smtClean="0"/>
              <a:t>», МБУ ДО «</a:t>
            </a:r>
            <a:r>
              <a:rPr lang="ru-RU" sz="1000" b="1" dirty="0" err="1" smtClean="0"/>
              <a:t>Ливенская</a:t>
            </a:r>
            <a:r>
              <a:rPr lang="ru-RU" sz="1000" b="1" dirty="0" smtClean="0"/>
              <a:t> районная детская школа искусств», 37 сельских домов культуры, 36 библиотек. В районе работают 189 клубных </a:t>
            </a:r>
            <a:r>
              <a:rPr lang="ru-RU" sz="1000" b="1" dirty="0" smtClean="0"/>
              <a:t>формирований, </a:t>
            </a:r>
            <a:r>
              <a:rPr lang="ru-RU" sz="1000" b="1" dirty="0" smtClean="0"/>
              <a:t>в которых занимаются 1985 человек. Творческие коллективы района постоянно участвуют во Всероссийских и международных фестивалях, где занимают призовые места.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714356"/>
            <a:ext cx="26773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Социальная сфера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9" name="Рисунок 8" descr="06.png"/>
          <p:cNvPicPr>
            <a:picLocks noChangeAspect="1"/>
          </p:cNvPicPr>
          <p:nvPr/>
        </p:nvPicPr>
        <p:blipFill>
          <a:blip r:embed="rId3"/>
          <a:srcRect l="30290"/>
          <a:stretch>
            <a:fillRect/>
          </a:stretch>
        </p:blipFill>
        <p:spPr>
          <a:xfrm>
            <a:off x="0" y="1500174"/>
            <a:ext cx="3452773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74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В </a:t>
            </a:r>
            <a:r>
              <a:rPr lang="ru-RU" sz="1000" b="1" dirty="0" err="1" smtClean="0"/>
              <a:t>Ливенском</a:t>
            </a:r>
            <a:r>
              <a:rPr lang="ru-RU" sz="1000" b="1" dirty="0" smtClean="0"/>
              <a:t> районе зарегистрировано шесть памятников природы регионального значения.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На окраине села Навесное, на самой границе с Липецкой областью, расположено чудеснейшее место - заповедник "</a:t>
            </a:r>
            <a:r>
              <a:rPr lang="ru-RU" sz="1000" b="1" dirty="0" err="1" smtClean="0"/>
              <a:t>Кузилинка</a:t>
            </a:r>
            <a:r>
              <a:rPr lang="ru-RU" sz="1000" b="1" dirty="0" smtClean="0"/>
              <a:t>". Площадь его 2 гектара. </a:t>
            </a:r>
            <a:r>
              <a:rPr lang="ru-RU" sz="1000" b="1" dirty="0" err="1" smtClean="0"/>
              <a:t>Кузилинка</a:t>
            </a:r>
            <a:r>
              <a:rPr lang="ru-RU" sz="1000" b="1" dirty="0" smtClean="0"/>
              <a:t> - это высокая гора, покрытая богатой растительностью. Здесь сохранились реликтовые растения: овсец кустистый, </a:t>
            </a:r>
            <a:r>
              <a:rPr lang="ru-RU" sz="1000" b="1" dirty="0" err="1" smtClean="0"/>
              <a:t>шлемник</a:t>
            </a:r>
            <a:r>
              <a:rPr lang="ru-RU" sz="1000" b="1" dirty="0" smtClean="0"/>
              <a:t> Хитрово, грудница мохнатая. Растет очень редкое растение адонис, или горицвет весенний. Качаются на склонах горы седые метелки ковыля, одна из разновидностей которого, ковыль перистый, занесена в Красную книгу и внесена в списки редких и исчезающих видов флоры. Кроме того, здесь великое множество распространенных растений: Иван-чай, зверобой, подмаренник, папоротник и др. У подножия горы течет река </a:t>
            </a:r>
            <a:r>
              <a:rPr lang="ru-RU" sz="1000" b="1" dirty="0" err="1" smtClean="0"/>
              <a:t>Олым</a:t>
            </a:r>
            <a:r>
              <a:rPr lang="ru-RU" sz="1000" b="1" dirty="0" smtClean="0"/>
              <a:t> (по-татарски "песня"). Неповторимая красота местечка западает в душу каждому, посетившему </a:t>
            </a:r>
            <a:r>
              <a:rPr lang="ru-RU" sz="1000" b="1" dirty="0" err="1" smtClean="0"/>
              <a:t>Кузилинку</a:t>
            </a:r>
            <a:r>
              <a:rPr lang="ru-RU" sz="1000" b="1" dirty="0" smtClean="0"/>
              <a:t>. Люди приходят сюда полюбоваться пейзажем, вдохнуть свежего степного ветерка, вольно гуляющего по просторам.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Урочище "</a:t>
            </a:r>
            <a:r>
              <a:rPr lang="ru-RU" sz="1000" b="1" dirty="0" err="1" smtClean="0"/>
              <a:t>Апушкина</a:t>
            </a:r>
            <a:r>
              <a:rPr lang="ru-RU" sz="1000" b="1" dirty="0" smtClean="0"/>
              <a:t> гора" находится западнее одноименной небольшой деревушки. Это уникальный уголок былой южной растительности. Некоторые растения - лапчатку донскую, </a:t>
            </a:r>
            <a:r>
              <a:rPr lang="ru-RU" sz="1000" b="1" dirty="0" err="1" smtClean="0"/>
              <a:t>солонечник</a:t>
            </a:r>
            <a:r>
              <a:rPr lang="ru-RU" sz="1000" b="1" dirty="0" smtClean="0"/>
              <a:t> узколистый, лук неровный, резуху ушастую - можно встретить только здесь.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Урочище "Ямское" на старых картах именуется как "лес великий". Лет 200 - 300 назад тут были могучие вековые дубравы. Ныне урочище занимает 156,1 гектара. Вместе с прилегающим искусственным водоемом на реке Ливенка Лесная площадью 12,1 гектара урочище утверждено памятником природы. Водоем зарыблен ценными осетровыми породами. 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Урочище "</a:t>
            </a:r>
            <a:r>
              <a:rPr lang="ru-RU" sz="1000" b="1" dirty="0" err="1" smtClean="0"/>
              <a:t>Липовчик</a:t>
            </a:r>
            <a:r>
              <a:rPr lang="ru-RU" sz="1000" b="1" dirty="0" smtClean="0"/>
              <a:t>" основано стараниями </a:t>
            </a:r>
            <a:r>
              <a:rPr lang="ru-RU" sz="1000" b="1" dirty="0" err="1" smtClean="0"/>
              <a:t>Ливенского</a:t>
            </a:r>
            <a:r>
              <a:rPr lang="ru-RU" sz="1000" b="1" dirty="0" smtClean="0"/>
              <a:t> земства в конце 19 века. В урочище растут дубы, ясени, березы, осины, остролистый клен, липы</a:t>
            </a:r>
            <a:r>
              <a:rPr lang="ru-RU" sz="1000" b="1" dirty="0" smtClean="0"/>
              <a:t>. Лес </a:t>
            </a:r>
            <a:r>
              <a:rPr lang="ru-RU" sz="1000" b="1" dirty="0" smtClean="0"/>
              <a:t>занимает площадь 87,8 гектара. Является любимым местом отдыха горожан.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На берегу реки </a:t>
            </a:r>
            <a:r>
              <a:rPr lang="ru-RU" sz="1000" b="1" dirty="0" err="1" smtClean="0"/>
              <a:t>Кшень</a:t>
            </a:r>
            <a:r>
              <a:rPr lang="ru-RU" sz="1000" b="1" dirty="0" smtClean="0"/>
              <a:t>, близ села </a:t>
            </a:r>
            <a:r>
              <a:rPr lang="ru-RU" sz="1000" b="1" dirty="0" err="1" smtClean="0"/>
              <a:t>Сергиевское</a:t>
            </a:r>
            <a:r>
              <a:rPr lang="ru-RU" sz="1000" b="1" dirty="0" smtClean="0"/>
              <a:t>, есть небольшой участок некошеной степи площадью полтора гектара. Экологи отметили это место за произрастающее здесь редкое в Европейской части России и единственное в Орловской области растение - лютик иллирийский. Растут и другие редкие растения: </a:t>
            </a:r>
            <a:r>
              <a:rPr lang="ru-RU" sz="1000" b="1" dirty="0" err="1" smtClean="0"/>
              <a:t>глявник</a:t>
            </a:r>
            <a:r>
              <a:rPr lang="ru-RU" sz="1000" b="1" dirty="0" smtClean="0"/>
              <a:t> изменчивый, ковыль, миндаль низкий и другие. </a:t>
            </a:r>
          </a:p>
          <a:p>
            <a:pPr indent="457200" algn="just">
              <a:lnSpc>
                <a:spcPts val="1400"/>
              </a:lnSpc>
            </a:pPr>
            <a:r>
              <a:rPr lang="ru-RU" sz="1000" b="1" dirty="0" smtClean="0"/>
              <a:t>Родник у деревни </a:t>
            </a:r>
            <a:r>
              <a:rPr lang="ru-RU" sz="1000" b="1" dirty="0" err="1" smtClean="0"/>
              <a:t>Космаковка</a:t>
            </a:r>
            <a:r>
              <a:rPr lang="ru-RU" sz="1000" b="1" dirty="0" smtClean="0"/>
              <a:t> представляет собой выход грунтовых вод из обнажений девонских известняков на обрывистом берегу реки Сосны. Ориентировочный выход воды - 3 кубометра в минуту.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0891" y="714356"/>
            <a:ext cx="51228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Природно-экологический потенциал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н2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42" r="8442"/>
          <a:stretch>
            <a:fillRect/>
          </a:stretch>
        </p:blipFill>
        <p:spPr>
          <a:xfrm>
            <a:off x="0" y="-15838"/>
            <a:ext cx="9144000" cy="6873862"/>
          </a:xfrm>
        </p:spPr>
      </p:pic>
      <p:pic>
        <p:nvPicPr>
          <p:cNvPr id="7" name="Рисунок 6" descr="07.png"/>
          <p:cNvPicPr>
            <a:picLocks noChangeAspect="1"/>
          </p:cNvPicPr>
          <p:nvPr/>
        </p:nvPicPr>
        <p:blipFill>
          <a:blip r:embed="rId3"/>
          <a:srcRect l="21635"/>
          <a:stretch>
            <a:fillRect/>
          </a:stretch>
        </p:blipFill>
        <p:spPr>
          <a:xfrm>
            <a:off x="0" y="1500174"/>
            <a:ext cx="3881432" cy="3714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1210947"/>
            <a:ext cx="6572296" cy="416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ts val="2000"/>
              </a:lnSpc>
            </a:pPr>
            <a:r>
              <a:rPr lang="ru-RU" sz="1000" b="1" dirty="0" err="1" smtClean="0"/>
              <a:t>Ливенцы</a:t>
            </a:r>
            <a:r>
              <a:rPr lang="ru-RU" sz="1000" b="1" dirty="0" smtClean="0"/>
              <a:t> свято чтят память погибших. На территории района находятся 52 воинских захоронения, создан мемориальный комплекс "</a:t>
            </a:r>
            <a:r>
              <a:rPr lang="ru-RU" sz="1000" b="1" dirty="0" err="1" smtClean="0"/>
              <a:t>Ливенский</a:t>
            </a:r>
            <a:r>
              <a:rPr lang="ru-RU" sz="1000" b="1" dirty="0" smtClean="0"/>
              <a:t> щит" и возведен курган Славы.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С Ливнами и </a:t>
            </a:r>
            <a:r>
              <a:rPr lang="ru-RU" sz="1000" b="1" dirty="0" err="1" smtClean="0"/>
              <a:t>Ливенским</a:t>
            </a:r>
            <a:r>
              <a:rPr lang="ru-RU" sz="1000" b="1" dirty="0" smtClean="0"/>
              <a:t> районом связано творчество видных деятелей литературы и </a:t>
            </a:r>
            <a:r>
              <a:rPr lang="ru-RU" sz="1000" b="1" dirty="0" smtClean="0"/>
              <a:t>искусства.</a:t>
            </a:r>
            <a:endParaRPr lang="ru-RU" sz="1000" b="1" dirty="0" smtClean="0"/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Здесь родина поэта допушкинской поры В.П. Петрова (1736 - 1799 гг.); писателя А.И. Клушина (1763 - 1804 гг.), который был другом И.А. Крылова. В 1829 году в Ливнах проездом был А.С. Пушкин. Прославили </a:t>
            </a:r>
            <a:r>
              <a:rPr lang="ru-RU" sz="1000" b="1" dirty="0" err="1" smtClean="0"/>
              <a:t>ливенскую</a:t>
            </a:r>
            <a:r>
              <a:rPr lang="ru-RU" sz="1000" b="1" dirty="0" smtClean="0"/>
              <a:t> землю замечательные выпускники Академии художеств И.М. Проскурин (1850 - 1901 гг.), Н.Д. Лосев (1856 - 1920 гг.). Братья Жемчужниковы вместе с писателем А.Н. Толстым создали "Сочинения </a:t>
            </a:r>
            <a:r>
              <a:rPr lang="ru-RU" sz="1000" b="1" dirty="0" err="1" smtClean="0"/>
              <a:t>Козьмы</a:t>
            </a:r>
            <a:r>
              <a:rPr lang="ru-RU" sz="1000" b="1" dirty="0" smtClean="0"/>
              <a:t> Пруткова".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В Ливнах родился основатель династии российских артистов </a:t>
            </a:r>
            <a:r>
              <a:rPr lang="ru-RU" sz="1000" b="1" dirty="0" err="1" smtClean="0"/>
              <a:t>Пров</a:t>
            </a:r>
            <a:r>
              <a:rPr lang="ru-RU" sz="1000" b="1" dirty="0" smtClean="0"/>
              <a:t> Садовский.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Здесь жил и работал известный писатель К.Г. Паустовский. За заслуги перед Родиной 16 </a:t>
            </a:r>
            <a:r>
              <a:rPr lang="ru-RU" sz="1000" b="1" dirty="0" err="1" smtClean="0"/>
              <a:t>ливенцев</a:t>
            </a:r>
            <a:r>
              <a:rPr lang="ru-RU" sz="1000" b="1" dirty="0" smtClean="0"/>
              <a:t> были отмечены Ленинской и Государственной премиями СССР. Среди них: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авиаконструктор Н.Н. Поликарпов (1892 - 1944 гг.), уроженец с. Калинино;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академики, братья О.М. и С.М. Белоцерковские за работы в области космонавтики;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академики А.М. Селищев (языковед), Л.В. Пустовалов (ученый-геолог);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ректор МГУ Р.В. </a:t>
            </a:r>
            <a:r>
              <a:rPr lang="ru-RU" sz="1000" b="1" dirty="0" smtClean="0"/>
              <a:t>Хохлов;</a:t>
            </a:r>
            <a:endParaRPr lang="ru-RU" sz="1000" b="1" dirty="0" smtClean="0"/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Н.Н. </a:t>
            </a:r>
            <a:r>
              <a:rPr lang="ru-RU" sz="1000" b="1" dirty="0" err="1" smtClean="0"/>
              <a:t>Коровецкая</a:t>
            </a:r>
            <a:r>
              <a:rPr lang="ru-RU" sz="1000" b="1" dirty="0" smtClean="0"/>
              <a:t> - создатель </a:t>
            </a:r>
            <a:r>
              <a:rPr lang="ru-RU" sz="1000" b="1" dirty="0" err="1" smtClean="0"/>
              <a:t>Ливенской</a:t>
            </a:r>
            <a:r>
              <a:rPr lang="ru-RU" sz="1000" b="1" dirty="0" smtClean="0"/>
              <a:t> породы свиней;</a:t>
            </a:r>
          </a:p>
          <a:p>
            <a:pPr indent="457200" algn="just">
              <a:lnSpc>
                <a:spcPts val="2000"/>
              </a:lnSpc>
            </a:pPr>
            <a:r>
              <a:rPr lang="ru-RU" sz="1000" b="1" dirty="0" smtClean="0"/>
              <a:t>- художники Т. Адамова, В. </a:t>
            </a:r>
            <a:r>
              <a:rPr lang="ru-RU" sz="1000" b="1" dirty="0" err="1" smtClean="0"/>
              <a:t>Кубарев</a:t>
            </a:r>
            <a:r>
              <a:rPr lang="ru-RU" sz="1000" b="1" dirty="0" smtClean="0"/>
              <a:t> и др.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714356"/>
            <a:ext cx="46203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75000">
                      <a:srgbClr val="3A7DCE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Историко-культурный потенциал</a:t>
            </a:r>
            <a:endParaRPr lang="ru-RU" sz="2400" b="1" dirty="0">
              <a:ln w="11430"/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75000">
                    <a:srgbClr val="3A7DCE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3541</Words>
  <Application>Microsoft Office PowerPoint</Application>
  <PresentationFormat>Экран (4:3)</PresentationFormat>
  <Paragraphs>255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dnapc_1</dc:creator>
  <cp:lastModifiedBy>user</cp:lastModifiedBy>
  <cp:revision>31</cp:revision>
  <dcterms:created xsi:type="dcterms:W3CDTF">2016-01-21T17:13:40Z</dcterms:created>
  <dcterms:modified xsi:type="dcterms:W3CDTF">2016-01-22T12:37:16Z</dcterms:modified>
</cp:coreProperties>
</file>